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aleway"/>
      <p:regular r:id="rId45"/>
      <p:bold r:id="rId46"/>
      <p:italic r:id="rId47"/>
      <p:boldItalic r:id="rId48"/>
    </p:embeddedFont>
    <p:embeddedFont>
      <p:font typeface="Roboto"/>
      <p:regular r:id="rId49"/>
      <p:bold r:id="rId50"/>
      <p:italic r:id="rId51"/>
      <p:boldItalic r:id="rId52"/>
    </p:embeddedFont>
    <p:embeddedFont>
      <p:font typeface="Lato"/>
      <p:regular r:id="rId53"/>
      <p:bold r:id="rId54"/>
      <p:italic r:id="rId55"/>
      <p:boldItalic r:id="rId56"/>
    </p:embeddedFont>
    <p:embeddedFont>
      <p:font typeface="Raleway Medium"/>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88C233-817E-4F4D-A1F6-B2F729B8FEC4}">
  <a:tblStyle styleId="{B788C233-817E-4F4D-A1F6-B2F729B8FE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alewayMedium-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ato-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57" Type="http://schemas.openxmlformats.org/officeDocument/2006/relationships/font" Target="fonts/RalewayMedium-regular.fntdata"/><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59" Type="http://schemas.openxmlformats.org/officeDocument/2006/relationships/font" Target="fonts/RalewayMedium-italic.fntdata"/><Relationship Id="rId14" Type="http://schemas.openxmlformats.org/officeDocument/2006/relationships/slide" Target="slides/slide8.xml"/><Relationship Id="rId58" Type="http://schemas.openxmlformats.org/officeDocument/2006/relationships/font" Target="fonts/Raleway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8caeb849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8caeb849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8caeb849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8caeb849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8caeb849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8caeb849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8caeb849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38caeb849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8caeb849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38caeb849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8caeb849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38caeb849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8caeb849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8caeb849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8caeb8498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8caeb8498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8caeb849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8caeb849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8caeb849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8caeb849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8caeb849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8caeb849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8caeb8498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8caeb8498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8caeb8498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38caeb8498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38caeb8498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38caeb8498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8caeb8498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8caeb8498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8caeb8498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38caeb8498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8caeb8498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38caeb8498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8caeb8498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38caeb8498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b5023265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4b5023265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4b421aa6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4b421aa6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8caeb8498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8caeb8498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38caeb8498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38caeb8498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8caeb8498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38caeb8498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4b5023265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4b5023265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38caeb8498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38caeb8498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8caeb8498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38caeb849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38caeb849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38caeb849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8caeb849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8caeb849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8caeb849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8caeb849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8caeb849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8caeb849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8caeb849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8caeb849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
        <p:nvSpPr>
          <p:cNvPr id="85" name="Google Shape;85;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600">
                <a:solidFill>
                  <a:srgbClr val="FFFFFF"/>
                </a:solidFill>
                <a:latin typeface="Raleway"/>
                <a:ea typeface="Raleway"/>
                <a:cs typeface="Raleway"/>
                <a:sym typeface="Raleway"/>
              </a:rPr>
              <a:t>Конфиденциально</a:t>
            </a:r>
            <a:endParaRPr b="1" sz="600">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600">
                <a:solidFill>
                  <a:srgbClr val="FFFFFF"/>
                </a:solidFill>
                <a:latin typeface="Raleway"/>
                <a:ea typeface="Raleway"/>
                <a:cs typeface="Raleway"/>
                <a:sym typeface="Raleway"/>
              </a:rPr>
              <a:t>Создано для компании </a:t>
            </a:r>
            <a:r>
              <a:rPr b="1" lang="ru" sz="600">
                <a:solidFill>
                  <a:srgbClr val="FFFFFF"/>
                </a:solidFill>
                <a:latin typeface="Raleway"/>
                <a:ea typeface="Raleway"/>
                <a:cs typeface="Raleway"/>
                <a:sym typeface="Raleway"/>
              </a:rPr>
              <a:t>[Название компании]</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ru" sz="600">
                <a:solidFill>
                  <a:srgbClr val="FFFFFF"/>
                </a:solidFill>
                <a:latin typeface="Raleway"/>
                <a:ea typeface="Raleway"/>
                <a:cs typeface="Raleway"/>
                <a:sym typeface="Raleway"/>
              </a:rPr>
              <a:t>Версия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88" name="Shape 88"/>
        <p:cNvGrpSpPr/>
        <p:nvPr/>
      </p:nvGrpSpPr>
      <p:grpSpPr>
        <a:xfrm>
          <a:off x="0" y="0"/>
          <a:ext cx="0" cy="0"/>
          <a:chOff x="0" y="0"/>
          <a:chExt cx="0" cy="0"/>
        </a:xfrm>
      </p:grpSpPr>
      <p:pic>
        <p:nvPicPr>
          <p:cNvPr descr="shutterstock_31891705.jpg" id="89" name="Google Shape;89;p14"/>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90" name="Google Shape;90;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ru"/>
              <a:t>‹#›</a:t>
            </a:fld>
            <a:endParaRPr/>
          </a:p>
        </p:txBody>
      </p:sp>
      <p:sp>
        <p:nvSpPr>
          <p:cNvPr id="92" name="Google Shape;92;p14">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14">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14">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14">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96" name="Google Shape;96;p14"/>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97" name="Shape 97"/>
        <p:cNvGrpSpPr/>
        <p:nvPr/>
      </p:nvGrpSpPr>
      <p:grpSpPr>
        <a:xfrm>
          <a:off x="0" y="0"/>
          <a:ext cx="0" cy="0"/>
          <a:chOff x="0" y="0"/>
          <a:chExt cx="0" cy="0"/>
        </a:xfrm>
      </p:grpSpPr>
      <p:grpSp>
        <p:nvGrpSpPr>
          <p:cNvPr id="98" name="Google Shape;98;p15"/>
          <p:cNvGrpSpPr/>
          <p:nvPr/>
        </p:nvGrpSpPr>
        <p:grpSpPr>
          <a:xfrm>
            <a:off x="830392" y="1191256"/>
            <a:ext cx="745763" cy="45826"/>
            <a:chOff x="4580561" y="2589004"/>
            <a:chExt cx="1064464" cy="25200"/>
          </a:xfrm>
        </p:grpSpPr>
        <p:sp>
          <p:nvSpPr>
            <p:cNvPr id="99" name="Google Shape;99;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2" name="Google Shape;10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
        <p:nvSpPr>
          <p:cNvPr id="103" name="Google Shape;103;p15">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5">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5" name="Google Shape;105;p15">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6" name="Google Shape;106;p15">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7"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110" name="Google Shape;110;p1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4" name="Google Shape;114;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15" name="Shape 115"/>
        <p:cNvGrpSpPr/>
        <p:nvPr/>
      </p:nvGrpSpPr>
      <p:grpSpPr>
        <a:xfrm>
          <a:off x="0" y="0"/>
          <a:ext cx="0" cy="0"/>
          <a:chOff x="0" y="0"/>
          <a:chExt cx="0" cy="0"/>
        </a:xfrm>
      </p:grpSpPr>
      <p:pic>
        <p:nvPicPr>
          <p:cNvPr descr="shutterstock_429987889_edited.jpg" id="116" name="Google Shape;116;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22" name="Google Shape;122;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3" name="Google Shape;123;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124" name="Google Shape;124;p17">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6" name="Google Shape;126;p1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hyperlink" Target="https://spark.apache.org/docs/latest/sql-programming-guide.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32.png"/><Relationship Id="rId5"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www.databricks.com/spark/about" TargetMode="External"/><Relationship Id="rId4" Type="http://schemas.openxmlformats.org/officeDocument/2006/relationships/hyperlink" Target="https://www.databricks.com/glossary/hadoop" TargetMode="External"/><Relationship Id="rId5"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8"/>
          <p:cNvPicPr preferRelativeResize="0"/>
          <p:nvPr/>
        </p:nvPicPr>
        <p:blipFill>
          <a:blip r:embed="rId3">
            <a:alphaModFix/>
          </a:blip>
          <a:stretch>
            <a:fillRect/>
          </a:stretch>
        </p:blipFill>
        <p:spPr>
          <a:xfrm>
            <a:off x="0" y="0"/>
            <a:ext cx="9657948" cy="5143499"/>
          </a:xfrm>
          <a:prstGeom prst="rect">
            <a:avLst/>
          </a:prstGeom>
          <a:noFill/>
          <a:ln>
            <a:noFill/>
          </a:ln>
        </p:spPr>
      </p:pic>
      <p:sp>
        <p:nvSpPr>
          <p:cNvPr id="133" name="Google Shape;133;p18"/>
          <p:cNvSpPr txBox="1"/>
          <p:nvPr>
            <p:ph idx="1" type="subTitle"/>
          </p:nvPr>
        </p:nvSpPr>
        <p:spPr>
          <a:xfrm>
            <a:off x="599451" y="2301150"/>
            <a:ext cx="35946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300">
                <a:solidFill>
                  <a:schemeClr val="lt1"/>
                </a:solidFill>
                <a:latin typeface="Raleway"/>
                <a:ea typeface="Raleway"/>
                <a:cs typeface="Raleway"/>
                <a:sym typeface="Raleway"/>
              </a:rPr>
              <a:t>Strongest ETL tool on the market</a:t>
            </a:r>
            <a:endParaRPr b="1" sz="1300">
              <a:solidFill>
                <a:schemeClr val="lt1"/>
              </a:solidFill>
              <a:latin typeface="Raleway"/>
              <a:ea typeface="Raleway"/>
              <a:cs typeface="Raleway"/>
              <a:sym typeface="Raleway"/>
            </a:endParaRPr>
          </a:p>
        </p:txBody>
      </p:sp>
      <p:pic>
        <p:nvPicPr>
          <p:cNvPr id="134" name="Google Shape;134;p18"/>
          <p:cNvPicPr preferRelativeResize="0"/>
          <p:nvPr/>
        </p:nvPicPr>
        <p:blipFill>
          <a:blip r:embed="rId4">
            <a:alphaModFix/>
          </a:blip>
          <a:stretch>
            <a:fillRect/>
          </a:stretch>
        </p:blipFill>
        <p:spPr>
          <a:xfrm>
            <a:off x="210675" y="622175"/>
            <a:ext cx="3268325" cy="17011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7"/>
          <p:cNvPicPr preferRelativeResize="0"/>
          <p:nvPr/>
        </p:nvPicPr>
        <p:blipFill rotWithShape="1">
          <a:blip r:embed="rId3">
            <a:alphaModFix/>
          </a:blip>
          <a:srcRect b="0" l="23436" r="0" t="0"/>
          <a:stretch/>
        </p:blipFill>
        <p:spPr>
          <a:xfrm>
            <a:off x="0" y="0"/>
            <a:ext cx="9144003" cy="5143500"/>
          </a:xfrm>
          <a:prstGeom prst="rect">
            <a:avLst/>
          </a:prstGeom>
          <a:noFill/>
          <a:ln>
            <a:noFill/>
          </a:ln>
        </p:spPr>
      </p:pic>
      <p:sp>
        <p:nvSpPr>
          <p:cNvPr id="215" name="Google Shape;215;p27"/>
          <p:cNvSpPr txBox="1"/>
          <p:nvPr>
            <p:ph type="title"/>
          </p:nvPr>
        </p:nvSpPr>
        <p:spPr>
          <a:xfrm>
            <a:off x="693225" y="1409450"/>
            <a:ext cx="4906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How I would like to see the code</a:t>
            </a:r>
            <a:endParaRPr/>
          </a:p>
        </p:txBody>
      </p:sp>
      <p:sp>
        <p:nvSpPr>
          <p:cNvPr id="216" name="Google Shape;216;p27"/>
          <p:cNvSpPr txBox="1"/>
          <p:nvPr>
            <p:ph idx="1" type="body"/>
          </p:nvPr>
        </p:nvSpPr>
        <p:spPr>
          <a:xfrm>
            <a:off x="743950" y="2035450"/>
            <a:ext cx="2588400" cy="27096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rPr lang="ru" sz="6165"/>
              <a:t>get File.txt</a:t>
            </a:r>
            <a:endParaRPr sz="6165"/>
          </a:p>
          <a:p>
            <a:pPr indent="0" lvl="0" marL="0" rtl="0" algn="l">
              <a:lnSpc>
                <a:spcPct val="100000"/>
              </a:lnSpc>
              <a:spcBef>
                <a:spcPts val="1200"/>
              </a:spcBef>
              <a:spcAft>
                <a:spcPts val="0"/>
              </a:spcAft>
              <a:buNone/>
            </a:pPr>
            <a:r>
              <a:rPr lang="ru" sz="6165"/>
              <a:t>read.File.txt</a:t>
            </a:r>
            <a:endParaRPr sz="6165"/>
          </a:p>
          <a:p>
            <a:pPr indent="0" lvl="0" marL="0" rtl="0" algn="l">
              <a:lnSpc>
                <a:spcPct val="100000"/>
              </a:lnSpc>
              <a:spcBef>
                <a:spcPts val="1200"/>
              </a:spcBef>
              <a:spcAft>
                <a:spcPts val="0"/>
              </a:spcAft>
              <a:buNone/>
            </a:pPr>
            <a:r>
              <a:rPr lang="ru" sz="6165"/>
              <a:t>split.File</a:t>
            </a:r>
            <a:endParaRPr sz="6165"/>
          </a:p>
          <a:p>
            <a:pPr indent="0" lvl="0" marL="0" rtl="0" algn="l">
              <a:lnSpc>
                <a:spcPct val="100000"/>
              </a:lnSpc>
              <a:spcBef>
                <a:spcPts val="1200"/>
              </a:spcBef>
              <a:spcAft>
                <a:spcPts val="0"/>
              </a:spcAft>
              <a:buNone/>
            </a:pPr>
            <a:r>
              <a:rPr lang="ru" sz="6165"/>
              <a:t>map(splited.File)</a:t>
            </a:r>
            <a:endParaRPr sz="6165"/>
          </a:p>
          <a:p>
            <a:pPr indent="0" lvl="0" marL="0" rtl="0" algn="l">
              <a:lnSpc>
                <a:spcPct val="100000"/>
              </a:lnSpc>
              <a:spcBef>
                <a:spcPts val="1200"/>
              </a:spcBef>
              <a:spcAft>
                <a:spcPts val="0"/>
              </a:spcAft>
              <a:buNone/>
            </a:pPr>
            <a:r>
              <a:rPr lang="ru" sz="6165"/>
              <a:t>suffle(maped.File))</a:t>
            </a:r>
            <a:endParaRPr sz="6165"/>
          </a:p>
          <a:p>
            <a:pPr indent="0" lvl="0" marL="0" rtl="0" algn="l">
              <a:lnSpc>
                <a:spcPct val="100000"/>
              </a:lnSpc>
              <a:spcBef>
                <a:spcPts val="1200"/>
              </a:spcBef>
              <a:spcAft>
                <a:spcPts val="0"/>
              </a:spcAft>
              <a:buNone/>
            </a:pPr>
            <a:r>
              <a:rPr lang="ru" sz="6165"/>
              <a:t>reduce(suffled.File)</a:t>
            </a:r>
            <a:endParaRPr sz="6165"/>
          </a:p>
          <a:p>
            <a:pPr indent="0" lvl="0" marL="0" rtl="0" algn="l">
              <a:lnSpc>
                <a:spcPct val="100000"/>
              </a:lnSpc>
              <a:spcBef>
                <a:spcPts val="1200"/>
              </a:spcBef>
              <a:spcAft>
                <a:spcPts val="0"/>
              </a:spcAft>
              <a:buNone/>
            </a:pPr>
            <a:r>
              <a:rPr lang="ru" sz="6165"/>
              <a:t>give.output</a:t>
            </a:r>
            <a:endParaRPr sz="6165"/>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7" name="Google Shape;217;p27"/>
          <p:cNvPicPr preferRelativeResize="0"/>
          <p:nvPr/>
        </p:nvPicPr>
        <p:blipFill>
          <a:blip r:embed="rId4">
            <a:alphaModFix/>
          </a:blip>
          <a:stretch>
            <a:fillRect/>
          </a:stretch>
        </p:blipFill>
        <p:spPr>
          <a:xfrm>
            <a:off x="844300" y="1204350"/>
            <a:ext cx="933450" cy="11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rotWithShape="1">
          <a:blip r:embed="rId3">
            <a:alphaModFix/>
          </a:blip>
          <a:srcRect b="0" l="11002" r="31334" t="0"/>
          <a:stretch/>
        </p:blipFill>
        <p:spPr>
          <a:xfrm>
            <a:off x="0" y="485375"/>
            <a:ext cx="9144000" cy="4658125"/>
          </a:xfrm>
          <a:prstGeom prst="rect">
            <a:avLst/>
          </a:prstGeom>
          <a:noFill/>
          <a:ln>
            <a:noFill/>
          </a:ln>
        </p:spPr>
      </p:pic>
      <p:sp>
        <p:nvSpPr>
          <p:cNvPr id="223" name="Google Shape;223;p28"/>
          <p:cNvSpPr/>
          <p:nvPr/>
        </p:nvSpPr>
        <p:spPr>
          <a:xfrm>
            <a:off x="0" y="912800"/>
            <a:ext cx="4143900" cy="1948800"/>
          </a:xfrm>
          <a:prstGeom prst="rect">
            <a:avLst/>
          </a:prstGeom>
          <a:solidFill>
            <a:srgbClr val="061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txBox="1"/>
          <p:nvPr/>
        </p:nvSpPr>
        <p:spPr>
          <a:xfrm>
            <a:off x="526875" y="873750"/>
            <a:ext cx="3660300" cy="21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ru" sz="3700">
                <a:solidFill>
                  <a:srgbClr val="FFFFFF"/>
                </a:solidFill>
                <a:latin typeface="Raleway"/>
                <a:ea typeface="Raleway"/>
                <a:cs typeface="Raleway"/>
                <a:sym typeface="Raleway"/>
              </a:rPr>
              <a:t>What is Spark and what is it used for</a:t>
            </a:r>
            <a:endParaRPr b="1" sz="3700">
              <a:solidFill>
                <a:srgbClr val="FFFFFF"/>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28" name="Shape 228"/>
        <p:cNvGrpSpPr/>
        <p:nvPr/>
      </p:nvGrpSpPr>
      <p:grpSpPr>
        <a:xfrm>
          <a:off x="0" y="0"/>
          <a:ext cx="0" cy="0"/>
          <a:chOff x="0" y="0"/>
          <a:chExt cx="0" cy="0"/>
        </a:xfrm>
      </p:grpSpPr>
      <p:sp>
        <p:nvSpPr>
          <p:cNvPr id="229" name="Google Shape;229;p29"/>
          <p:cNvSpPr txBox="1"/>
          <p:nvPr>
            <p:ph type="title"/>
          </p:nvPr>
        </p:nvSpPr>
        <p:spPr>
          <a:xfrm>
            <a:off x="729450" y="1322450"/>
            <a:ext cx="7010100" cy="35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1200"/>
              <a:t>Smart problem solving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30" name="Google Shape;230;p29"/>
          <p:cNvSpPr txBox="1"/>
          <p:nvPr>
            <p:ph idx="4294967295" type="body"/>
          </p:nvPr>
        </p:nvSpPr>
        <p:spPr>
          <a:xfrm>
            <a:off x="729450" y="1749350"/>
            <a:ext cx="7010100" cy="262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3000">
                <a:solidFill>
                  <a:srgbClr val="FFFFFF"/>
                </a:solidFill>
              </a:rPr>
              <a:t>The Spark project was launched by Matei Zaharia AMPLab of Berkeley University in 2009, and its code became open in 2010 under the BSD license.</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1642300" y="910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 Apache Spark was created, </a:t>
            </a:r>
            <a:r>
              <a:rPr lang="ru" sz="2000"/>
              <a:t>smart problem solving</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6" name="Google Shape;236;p30"/>
          <p:cNvSpPr txBox="1"/>
          <p:nvPr>
            <p:ph idx="1" type="body"/>
          </p:nvPr>
        </p:nvSpPr>
        <p:spPr>
          <a:xfrm>
            <a:off x="901750" y="1540738"/>
            <a:ext cx="7122900" cy="677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ru" sz="6000">
                <a:solidFill>
                  <a:srgbClr val="404040"/>
                </a:solidFill>
                <a:highlight>
                  <a:srgbClr val="FFFFFF"/>
                </a:highlight>
                <a:latin typeface="Arial"/>
                <a:ea typeface="Arial"/>
                <a:cs typeface="Arial"/>
                <a:sym typeface="Arial"/>
              </a:rPr>
              <a:t>Allows you to write code in different languages (Python)</a:t>
            </a:r>
            <a:endParaRPr sz="6000">
              <a:solidFill>
                <a:srgbClr val="40404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500">
              <a:solidFill>
                <a:srgbClr val="40404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500">
              <a:solidFill>
                <a:srgbClr val="404040"/>
              </a:solidFill>
              <a:highlight>
                <a:srgbClr val="FFFFFF"/>
              </a:highlight>
              <a:latin typeface="Arial"/>
              <a:ea typeface="Arial"/>
              <a:cs typeface="Arial"/>
              <a:sym typeface="Arial"/>
            </a:endParaRPr>
          </a:p>
        </p:txBody>
      </p:sp>
      <p:sp>
        <p:nvSpPr>
          <p:cNvPr id="237" name="Google Shape;237;p30"/>
          <p:cNvSpPr/>
          <p:nvPr/>
        </p:nvSpPr>
        <p:spPr>
          <a:xfrm>
            <a:off x="677650" y="1710925"/>
            <a:ext cx="224100" cy="519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txBox="1"/>
          <p:nvPr>
            <p:ph idx="1" type="body"/>
          </p:nvPr>
        </p:nvSpPr>
        <p:spPr>
          <a:xfrm>
            <a:off x="901750" y="2910300"/>
            <a:ext cx="32277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rgbClr val="404040"/>
                </a:solidFill>
                <a:highlight>
                  <a:srgbClr val="FFFFFF"/>
                </a:highlight>
                <a:latin typeface="Arial"/>
                <a:ea typeface="Arial"/>
                <a:cs typeface="Arial"/>
                <a:sym typeface="Arial"/>
              </a:rPr>
              <a:t>Good optimization (100 times faster than MapReduce), many additional libraries</a:t>
            </a:r>
            <a:endParaRPr sz="1500">
              <a:latin typeface="Arial"/>
              <a:ea typeface="Arial"/>
              <a:cs typeface="Arial"/>
              <a:sym typeface="Arial"/>
            </a:endParaRPr>
          </a:p>
          <a:p>
            <a:pPr indent="0" lvl="0" marL="0" rtl="0" algn="l">
              <a:spcBef>
                <a:spcPts val="1200"/>
              </a:spcBef>
              <a:spcAft>
                <a:spcPts val="1200"/>
              </a:spcAft>
              <a:buNone/>
            </a:pPr>
            <a:r>
              <a:t/>
            </a:r>
            <a:endParaRPr sz="1450">
              <a:solidFill>
                <a:srgbClr val="2E3A4D"/>
              </a:solidFill>
              <a:highlight>
                <a:srgbClr val="FFFFFF"/>
              </a:highlight>
              <a:latin typeface="Arial"/>
              <a:ea typeface="Arial"/>
              <a:cs typeface="Arial"/>
              <a:sym typeface="Arial"/>
            </a:endParaRPr>
          </a:p>
        </p:txBody>
      </p:sp>
      <p:sp>
        <p:nvSpPr>
          <p:cNvPr id="239" name="Google Shape;239;p30"/>
          <p:cNvSpPr/>
          <p:nvPr/>
        </p:nvSpPr>
        <p:spPr>
          <a:xfrm>
            <a:off x="677650" y="2417375"/>
            <a:ext cx="224100" cy="519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ph idx="1" type="body"/>
          </p:nvPr>
        </p:nvSpPr>
        <p:spPr>
          <a:xfrm>
            <a:off x="901750" y="2233188"/>
            <a:ext cx="7122900" cy="67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500">
                <a:solidFill>
                  <a:srgbClr val="404040"/>
                </a:solidFill>
                <a:highlight>
                  <a:srgbClr val="FFFFFF"/>
                </a:highlight>
                <a:latin typeface="Arial"/>
                <a:ea typeface="Arial"/>
                <a:cs typeface="Arial"/>
                <a:sym typeface="Arial"/>
              </a:rPr>
              <a:t>Very short code</a:t>
            </a:r>
            <a:endParaRPr sz="1100"/>
          </a:p>
        </p:txBody>
      </p:sp>
      <p:sp>
        <p:nvSpPr>
          <p:cNvPr id="241" name="Google Shape;241;p30"/>
          <p:cNvSpPr/>
          <p:nvPr/>
        </p:nvSpPr>
        <p:spPr>
          <a:xfrm>
            <a:off x="677650" y="3123838"/>
            <a:ext cx="224100" cy="519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30"/>
          <p:cNvPicPr preferRelativeResize="0"/>
          <p:nvPr/>
        </p:nvPicPr>
        <p:blipFill rotWithShape="1">
          <a:blip r:embed="rId3">
            <a:alphaModFix/>
          </a:blip>
          <a:srcRect b="0" l="0" r="0" t="2305"/>
          <a:stretch/>
        </p:blipFill>
        <p:spPr>
          <a:xfrm>
            <a:off x="4064050" y="1955975"/>
            <a:ext cx="5079952" cy="3187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FF4"/>
        </a:solidFill>
      </p:bgPr>
    </p:bg>
    <p:spTree>
      <p:nvGrpSpPr>
        <p:cNvPr id="246" name="Shape 246"/>
        <p:cNvGrpSpPr/>
        <p:nvPr/>
      </p:nvGrpSpPr>
      <p:grpSpPr>
        <a:xfrm>
          <a:off x="0" y="0"/>
          <a:ext cx="0" cy="0"/>
          <a:chOff x="0" y="0"/>
          <a:chExt cx="0" cy="0"/>
        </a:xfrm>
      </p:grpSpPr>
      <p:sp>
        <p:nvSpPr>
          <p:cNvPr id="247" name="Google Shape;247;p31"/>
          <p:cNvSpPr txBox="1"/>
          <p:nvPr>
            <p:ph type="title"/>
          </p:nvPr>
        </p:nvSpPr>
        <p:spPr>
          <a:xfrm>
            <a:off x="887000" y="5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Spark Ecosystem, what libraries Spark has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8" name="Google Shape;248;p31"/>
          <p:cNvPicPr preferRelativeResize="0"/>
          <p:nvPr/>
        </p:nvPicPr>
        <p:blipFill rotWithShape="1">
          <a:blip r:embed="rId3">
            <a:alphaModFix/>
          </a:blip>
          <a:srcRect b="0" l="0" r="0" t="5186"/>
          <a:stretch/>
        </p:blipFill>
        <p:spPr>
          <a:xfrm>
            <a:off x="1031900" y="1377825"/>
            <a:ext cx="6619500" cy="376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idx="1" type="body"/>
          </p:nvPr>
        </p:nvSpPr>
        <p:spPr>
          <a:xfrm>
            <a:off x="623700" y="3202775"/>
            <a:ext cx="3371100" cy="1651800"/>
          </a:xfrm>
          <a:prstGeom prst="rect">
            <a:avLst/>
          </a:prstGeom>
        </p:spPr>
        <p:txBody>
          <a:bodyPr anchorCtr="0" anchor="t" bIns="91425" lIns="91425" spcFirstLastPara="1" rIns="91425" wrap="square" tIns="91425">
            <a:noAutofit/>
          </a:bodyPr>
          <a:lstStyle/>
          <a:p>
            <a:pPr indent="-295433" lvl="0" marL="457200" rtl="0" algn="l">
              <a:spcBef>
                <a:spcPts val="0"/>
              </a:spcBef>
              <a:spcAft>
                <a:spcPts val="0"/>
              </a:spcAft>
              <a:buClr>
                <a:schemeClr val="accent1"/>
              </a:buClr>
              <a:buSzPts val="1053"/>
              <a:buFont typeface="Lato"/>
              <a:buAutoNum type="arabicPeriod"/>
            </a:pPr>
            <a:r>
              <a:rPr lang="ru" sz="1052">
                <a:highlight>
                  <a:srgbClr val="FFFFFF"/>
                </a:highlight>
              </a:rPr>
              <a:t>RDDs are fault-tolerant because they monitor data flow to automatically recover lost data in the event of failure</a:t>
            </a:r>
            <a:endParaRPr sz="1052">
              <a:highlight>
                <a:srgbClr val="FFFFFF"/>
              </a:highlight>
            </a:endParaRPr>
          </a:p>
          <a:p>
            <a:pPr indent="-295433" lvl="0" marL="457200" rtl="0" algn="l">
              <a:spcBef>
                <a:spcPts val="0"/>
              </a:spcBef>
              <a:spcAft>
                <a:spcPts val="0"/>
              </a:spcAft>
              <a:buClr>
                <a:schemeClr val="accent1"/>
              </a:buClr>
              <a:buSzPts val="1053"/>
              <a:buFont typeface="Lato"/>
              <a:buAutoNum type="arabicPeriod"/>
            </a:pPr>
            <a:r>
              <a:rPr lang="ru" sz="1052">
                <a:highlight>
                  <a:srgbClr val="FFFFFF"/>
                </a:highlight>
              </a:rPr>
              <a:t>Distribute collection of JVM model</a:t>
            </a:r>
            <a:endParaRPr sz="1052">
              <a:highlight>
                <a:srgbClr val="FFFFFF"/>
              </a:highlight>
            </a:endParaRPr>
          </a:p>
          <a:p>
            <a:pPr indent="-295433" lvl="0" marL="457200" rtl="0" algn="l">
              <a:spcBef>
                <a:spcPts val="0"/>
              </a:spcBef>
              <a:spcAft>
                <a:spcPts val="0"/>
              </a:spcAft>
              <a:buClr>
                <a:schemeClr val="accent1"/>
              </a:buClr>
              <a:buSzPts val="1053"/>
              <a:buFont typeface="Lato"/>
              <a:buAutoNum type="arabicPeriod"/>
            </a:pPr>
            <a:r>
              <a:rPr lang="ru" sz="1052">
                <a:highlight>
                  <a:srgbClr val="FFFFFF"/>
                </a:highlight>
              </a:rPr>
              <a:t>Not modifiable</a:t>
            </a:r>
            <a:endParaRPr sz="1052">
              <a:highlight>
                <a:srgbClr val="FFFFFF"/>
              </a:highlight>
            </a:endParaRPr>
          </a:p>
          <a:p>
            <a:pPr indent="-295433" lvl="0" marL="457200" rtl="0" algn="l">
              <a:spcBef>
                <a:spcPts val="0"/>
              </a:spcBef>
              <a:spcAft>
                <a:spcPts val="0"/>
              </a:spcAft>
              <a:buClr>
                <a:schemeClr val="accent1"/>
              </a:buClr>
              <a:buSzPts val="1053"/>
              <a:buFont typeface="Lato"/>
              <a:buAutoNum type="arabicPeriod"/>
            </a:pPr>
            <a:r>
              <a:rPr lang="ru" sz="1052">
                <a:highlight>
                  <a:srgbClr val="FFFFFF"/>
                </a:highlight>
              </a:rPr>
              <a:t>Available in different programming languages (Python)</a:t>
            </a:r>
            <a:endParaRPr sz="1052">
              <a:highlight>
                <a:srgbClr val="FFFFFF"/>
              </a:highlight>
            </a:endParaRPr>
          </a:p>
          <a:p>
            <a:pPr indent="0" lvl="0" marL="457200" rtl="0" algn="l">
              <a:spcBef>
                <a:spcPts val="0"/>
              </a:spcBef>
              <a:spcAft>
                <a:spcPts val="0"/>
              </a:spcAft>
              <a:buSzPts val="852"/>
              <a:buNone/>
            </a:pPr>
            <a:r>
              <a:t/>
            </a:r>
            <a:endParaRPr sz="1052">
              <a:highlight>
                <a:srgbClr val="FFFFFF"/>
              </a:highlight>
            </a:endParaRPr>
          </a:p>
          <a:p>
            <a:pPr indent="0" lvl="0" marL="0" rtl="0" algn="l">
              <a:spcBef>
                <a:spcPts val="0"/>
              </a:spcBef>
              <a:spcAft>
                <a:spcPts val="1200"/>
              </a:spcAft>
              <a:buSzPts val="852"/>
              <a:buNone/>
            </a:pPr>
            <a:r>
              <a:t/>
            </a:r>
            <a:endParaRPr sz="852"/>
          </a:p>
        </p:txBody>
      </p:sp>
      <p:sp>
        <p:nvSpPr>
          <p:cNvPr id="254" name="Google Shape;254;p32"/>
          <p:cNvSpPr txBox="1"/>
          <p:nvPr>
            <p:ph type="title"/>
          </p:nvPr>
        </p:nvSpPr>
        <p:spPr>
          <a:xfrm>
            <a:off x="746150" y="1404200"/>
            <a:ext cx="3893400" cy="4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Spark RDD</a:t>
            </a:r>
            <a:endParaRPr b="0"/>
          </a:p>
        </p:txBody>
      </p:sp>
      <p:sp>
        <p:nvSpPr>
          <p:cNvPr id="255" name="Google Shape;255;p32"/>
          <p:cNvSpPr txBox="1"/>
          <p:nvPr/>
        </p:nvSpPr>
        <p:spPr>
          <a:xfrm>
            <a:off x="2521025" y="1615650"/>
            <a:ext cx="20823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 sz="1050">
                <a:solidFill>
                  <a:srgbClr val="1D1F22"/>
                </a:solidFill>
                <a:highlight>
                  <a:srgbClr val="FFFFFF"/>
                </a:highlight>
                <a:latin typeface="Roboto"/>
                <a:ea typeface="Roboto"/>
                <a:cs typeface="Roboto"/>
                <a:sym typeface="Roboto"/>
              </a:rPr>
              <a:t>resilient distributed dataset</a:t>
            </a:r>
            <a:endParaRPr/>
          </a:p>
        </p:txBody>
      </p:sp>
      <p:pic>
        <p:nvPicPr>
          <p:cNvPr id="256" name="Google Shape;256;p32"/>
          <p:cNvPicPr preferRelativeResize="0"/>
          <p:nvPr/>
        </p:nvPicPr>
        <p:blipFill>
          <a:blip r:embed="rId3">
            <a:alphaModFix/>
          </a:blip>
          <a:stretch>
            <a:fillRect/>
          </a:stretch>
        </p:blipFill>
        <p:spPr>
          <a:xfrm>
            <a:off x="4180625" y="2175700"/>
            <a:ext cx="4622624" cy="2206581"/>
          </a:xfrm>
          <a:prstGeom prst="rect">
            <a:avLst/>
          </a:prstGeom>
          <a:noFill/>
          <a:ln>
            <a:noFill/>
          </a:ln>
        </p:spPr>
      </p:pic>
      <p:sp>
        <p:nvSpPr>
          <p:cNvPr id="257" name="Google Shape;257;p32"/>
          <p:cNvSpPr txBox="1"/>
          <p:nvPr/>
        </p:nvSpPr>
        <p:spPr>
          <a:xfrm>
            <a:off x="746150" y="2038050"/>
            <a:ext cx="3000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100">
                <a:solidFill>
                  <a:schemeClr val="accent1"/>
                </a:solidFill>
                <a:latin typeface="Lato"/>
                <a:ea typeface="Lato"/>
                <a:cs typeface="Lato"/>
                <a:sym typeface="Lato"/>
              </a:rPr>
              <a:t>i</a:t>
            </a:r>
            <a:r>
              <a:rPr lang="ru" sz="1100">
                <a:solidFill>
                  <a:schemeClr val="accent1"/>
                </a:solidFill>
                <a:latin typeface="Lato"/>
                <a:ea typeface="Lato"/>
                <a:cs typeface="Lato"/>
                <a:sym typeface="Lato"/>
              </a:rPr>
              <a:t>s a simple, immutable, distributed collection of objects in the Apache Spark framework. RDD is a distributed dataset that is divided into many parts that are processed by different nodes in the cluster. </a:t>
            </a:r>
            <a:endParaRPr sz="11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816250" y="1329400"/>
            <a:ext cx="3893400" cy="4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Spark Core</a:t>
            </a:r>
            <a:endParaRPr b="0"/>
          </a:p>
        </p:txBody>
      </p:sp>
      <p:sp>
        <p:nvSpPr>
          <p:cNvPr id="263" name="Google Shape;263;p33"/>
          <p:cNvSpPr txBox="1"/>
          <p:nvPr>
            <p:ph idx="1" type="body"/>
          </p:nvPr>
        </p:nvSpPr>
        <p:spPr>
          <a:xfrm>
            <a:off x="757450" y="1970475"/>
            <a:ext cx="3893400" cy="26730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AutoNum type="arabicPeriod"/>
            </a:pPr>
            <a:r>
              <a:rPr lang="ru" sz="1100"/>
              <a:t>Connected to Data sources</a:t>
            </a:r>
            <a:endParaRPr sz="1100"/>
          </a:p>
          <a:p>
            <a:pPr indent="-298450" lvl="0" marL="457200" rtl="0" algn="l">
              <a:spcBef>
                <a:spcPts val="0"/>
              </a:spcBef>
              <a:spcAft>
                <a:spcPts val="0"/>
              </a:spcAft>
              <a:buSzPts val="1100"/>
              <a:buAutoNum type="arabicPeriod"/>
            </a:pPr>
            <a:r>
              <a:rPr lang="ru" sz="1100"/>
              <a:t>Does all processing with RDD</a:t>
            </a:r>
            <a:endParaRPr sz="1100"/>
          </a:p>
          <a:p>
            <a:pPr indent="-298450" lvl="0" marL="457200" rtl="0" algn="l">
              <a:spcBef>
                <a:spcPts val="0"/>
              </a:spcBef>
              <a:spcAft>
                <a:spcPts val="0"/>
              </a:spcAft>
              <a:buSzPts val="1100"/>
              <a:buAutoNum type="arabicPeriod"/>
            </a:pPr>
            <a:r>
              <a:rPr lang="ru" sz="1100"/>
              <a:t>Do cluster  management</a:t>
            </a:r>
            <a:endParaRPr sz="1100"/>
          </a:p>
          <a:p>
            <a:pPr indent="-298450" lvl="0" marL="457200" rtl="0" algn="l">
              <a:spcBef>
                <a:spcPts val="0"/>
              </a:spcBef>
              <a:spcAft>
                <a:spcPts val="0"/>
              </a:spcAft>
              <a:buSzPts val="1100"/>
              <a:buAutoNum type="arabicPeriod"/>
            </a:pPr>
            <a:r>
              <a:rPr lang="ru" sz="1100"/>
              <a:t>Connecting to spark UI</a:t>
            </a:r>
            <a:endParaRPr sz="1100"/>
          </a:p>
          <a:p>
            <a:pPr indent="-298450" lvl="0" marL="457200" rtl="0" algn="l">
              <a:spcBef>
                <a:spcPts val="0"/>
              </a:spcBef>
              <a:spcAft>
                <a:spcPts val="0"/>
              </a:spcAft>
              <a:buSzPts val="1100"/>
              <a:buAutoNum type="arabicPeriod"/>
            </a:pPr>
            <a:r>
              <a:rPr lang="ru" sz="1100"/>
              <a:t>Support API of programming languages</a:t>
            </a:r>
            <a:endParaRPr sz="1100"/>
          </a:p>
          <a:p>
            <a:pPr indent="0" lvl="0" marL="0" rtl="0" algn="l">
              <a:spcBef>
                <a:spcPts val="1200"/>
              </a:spcBef>
              <a:spcAft>
                <a:spcPts val="0"/>
              </a:spcAft>
              <a:buNone/>
            </a:pPr>
            <a:r>
              <a:rPr b="1" lang="ru" sz="1100">
                <a:solidFill>
                  <a:schemeClr val="dk2"/>
                </a:solidFill>
              </a:rPr>
              <a:t>Spark core</a:t>
            </a:r>
            <a:r>
              <a:rPr b="1" lang="ru" sz="1100">
                <a:solidFill>
                  <a:schemeClr val="dk2"/>
                </a:solidFill>
              </a:rPr>
              <a:t>:</a:t>
            </a:r>
            <a:endParaRPr b="1" sz="1100">
              <a:solidFill>
                <a:schemeClr val="dk2"/>
              </a:solidFill>
            </a:endParaRPr>
          </a:p>
          <a:p>
            <a:pPr indent="0" lvl="0" marL="0" rtl="0" algn="l">
              <a:spcBef>
                <a:spcPts val="0"/>
              </a:spcBef>
              <a:spcAft>
                <a:spcPts val="1200"/>
              </a:spcAft>
              <a:buNone/>
            </a:pPr>
            <a:r>
              <a:rPr lang="ru" sz="1100"/>
              <a:t>It is the underlying processing engine that underpins the entire platform. The kernel interacts with storage systems, manages memory, schedules and distributes the load in the cluster. It is also responsible for API support of programming languages.</a:t>
            </a:r>
            <a:endParaRPr sz="1100"/>
          </a:p>
        </p:txBody>
      </p:sp>
      <p:pic>
        <p:nvPicPr>
          <p:cNvPr id="264" name="Google Shape;264;p33"/>
          <p:cNvPicPr preferRelativeResize="0"/>
          <p:nvPr/>
        </p:nvPicPr>
        <p:blipFill rotWithShape="1">
          <a:blip r:embed="rId3">
            <a:alphaModFix/>
          </a:blip>
          <a:srcRect b="0" l="0" r="0" t="41809"/>
          <a:stretch/>
        </p:blipFill>
        <p:spPr>
          <a:xfrm>
            <a:off x="5034825" y="2546360"/>
            <a:ext cx="3735264" cy="2182052"/>
          </a:xfrm>
          <a:prstGeom prst="rect">
            <a:avLst/>
          </a:prstGeom>
          <a:noFill/>
          <a:ln>
            <a:noFill/>
          </a:ln>
        </p:spPr>
      </p:pic>
      <p:pic>
        <p:nvPicPr>
          <p:cNvPr id="265" name="Google Shape;265;p33"/>
          <p:cNvPicPr preferRelativeResize="0"/>
          <p:nvPr/>
        </p:nvPicPr>
        <p:blipFill rotWithShape="1">
          <a:blip r:embed="rId3">
            <a:alphaModFix/>
          </a:blip>
          <a:srcRect b="75608" l="0" r="0" t="8012"/>
          <a:stretch/>
        </p:blipFill>
        <p:spPr>
          <a:xfrm>
            <a:off x="5034825" y="1920147"/>
            <a:ext cx="3735264" cy="614214"/>
          </a:xfrm>
          <a:prstGeom prst="rect">
            <a:avLst/>
          </a:prstGeom>
          <a:noFill/>
          <a:ln>
            <a:noFill/>
          </a:ln>
        </p:spPr>
      </p:pic>
      <p:pic>
        <p:nvPicPr>
          <p:cNvPr id="266" name="Google Shape;266;p33"/>
          <p:cNvPicPr preferRelativeResize="0"/>
          <p:nvPr/>
        </p:nvPicPr>
        <p:blipFill rotWithShape="1">
          <a:blip r:embed="rId3">
            <a:alphaModFix/>
          </a:blip>
          <a:srcRect b="58581" l="0" r="0" t="25038"/>
          <a:stretch/>
        </p:blipFill>
        <p:spPr>
          <a:xfrm>
            <a:off x="5063161" y="1302338"/>
            <a:ext cx="3735264" cy="61421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4"/>
          <p:cNvPicPr preferRelativeResize="0"/>
          <p:nvPr/>
        </p:nvPicPr>
        <p:blipFill>
          <a:blip r:embed="rId3">
            <a:alphaModFix/>
          </a:blip>
          <a:stretch>
            <a:fillRect/>
          </a:stretch>
        </p:blipFill>
        <p:spPr>
          <a:xfrm>
            <a:off x="1576550" y="1709675"/>
            <a:ext cx="7246474" cy="3433825"/>
          </a:xfrm>
          <a:prstGeom prst="rect">
            <a:avLst/>
          </a:prstGeom>
          <a:noFill/>
          <a:ln>
            <a:noFill/>
          </a:ln>
        </p:spPr>
      </p:pic>
      <p:sp>
        <p:nvSpPr>
          <p:cNvPr id="272" name="Google Shape;272;p34"/>
          <p:cNvSpPr txBox="1"/>
          <p:nvPr>
            <p:ph idx="1" type="body"/>
          </p:nvPr>
        </p:nvSpPr>
        <p:spPr>
          <a:xfrm>
            <a:off x="845475" y="1920025"/>
            <a:ext cx="3371100" cy="1303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ru" sz="1100">
                <a:solidFill>
                  <a:schemeClr val="dk2"/>
                </a:solidFill>
              </a:rPr>
              <a:t>Spark core:</a:t>
            </a:r>
            <a:endParaRPr b="1" sz="1100">
              <a:solidFill>
                <a:schemeClr val="dk2"/>
              </a:solidFill>
            </a:endParaRPr>
          </a:p>
          <a:p>
            <a:pPr indent="-298450" lvl="0" marL="457200" rtl="0" algn="l">
              <a:spcBef>
                <a:spcPts val="0"/>
              </a:spcBef>
              <a:spcAft>
                <a:spcPts val="0"/>
              </a:spcAft>
              <a:buClr>
                <a:schemeClr val="accent1"/>
              </a:buClr>
              <a:buSzPts val="1100"/>
              <a:buFont typeface="Lato"/>
              <a:buAutoNum type="arabicPeriod"/>
            </a:pPr>
            <a:r>
              <a:rPr lang="ru" sz="1100">
                <a:highlight>
                  <a:srgbClr val="FFFFFF"/>
                </a:highlight>
              </a:rPr>
              <a:t>ML Algorithms</a:t>
            </a:r>
            <a:endParaRPr sz="1100">
              <a:highlight>
                <a:srgbClr val="FFFFFF"/>
              </a:highlight>
            </a:endParaRPr>
          </a:p>
          <a:p>
            <a:pPr indent="-298450" lvl="0" marL="457200" rtl="0" algn="l">
              <a:spcBef>
                <a:spcPts val="0"/>
              </a:spcBef>
              <a:spcAft>
                <a:spcPts val="0"/>
              </a:spcAft>
              <a:buClr>
                <a:schemeClr val="accent1"/>
              </a:buClr>
              <a:buSzPts val="1100"/>
              <a:buFont typeface="Lato"/>
              <a:buAutoNum type="arabicPeriod"/>
            </a:pPr>
            <a:r>
              <a:rPr lang="ru" sz="1100">
                <a:highlight>
                  <a:srgbClr val="FFFFFF"/>
                </a:highlight>
              </a:rPr>
              <a:t>Featurization</a:t>
            </a:r>
            <a:endParaRPr sz="1100">
              <a:highlight>
                <a:srgbClr val="FFFFFF"/>
              </a:highlight>
            </a:endParaRPr>
          </a:p>
          <a:p>
            <a:pPr indent="-298450" lvl="0" marL="457200" rtl="0" algn="l">
              <a:spcBef>
                <a:spcPts val="0"/>
              </a:spcBef>
              <a:spcAft>
                <a:spcPts val="0"/>
              </a:spcAft>
              <a:buClr>
                <a:schemeClr val="accent1"/>
              </a:buClr>
              <a:buSzPts val="1100"/>
              <a:buFont typeface="Lato"/>
              <a:buAutoNum type="arabicPeriod"/>
            </a:pPr>
            <a:r>
              <a:rPr lang="ru" sz="1100">
                <a:highlight>
                  <a:srgbClr val="FFFFFF"/>
                </a:highlight>
              </a:rPr>
              <a:t>Pipelines</a:t>
            </a:r>
            <a:endParaRPr sz="1100">
              <a:highlight>
                <a:srgbClr val="FFFFFF"/>
              </a:highlight>
            </a:endParaRPr>
          </a:p>
          <a:p>
            <a:pPr indent="-298450" lvl="0" marL="457200" rtl="0" algn="l">
              <a:spcBef>
                <a:spcPts val="0"/>
              </a:spcBef>
              <a:spcAft>
                <a:spcPts val="0"/>
              </a:spcAft>
              <a:buClr>
                <a:schemeClr val="accent1"/>
              </a:buClr>
              <a:buSzPts val="1100"/>
              <a:buFont typeface="Lato"/>
              <a:buAutoNum type="arabicPeriod"/>
            </a:pPr>
            <a:r>
              <a:rPr lang="ru" sz="1100">
                <a:highlight>
                  <a:srgbClr val="FFFFFF"/>
                </a:highlight>
              </a:rPr>
              <a:t>Model Tuning</a:t>
            </a:r>
            <a:endParaRPr sz="1100">
              <a:highlight>
                <a:srgbClr val="FFFFFF"/>
              </a:highlight>
            </a:endParaRPr>
          </a:p>
          <a:p>
            <a:pPr indent="-298450" lvl="0" marL="457200" rtl="0" algn="l">
              <a:spcBef>
                <a:spcPts val="0"/>
              </a:spcBef>
              <a:spcAft>
                <a:spcPts val="0"/>
              </a:spcAft>
              <a:buClr>
                <a:schemeClr val="accent1"/>
              </a:buClr>
              <a:buSzPts val="1100"/>
              <a:buFont typeface="Lato"/>
              <a:buAutoNum type="arabicPeriod"/>
            </a:pPr>
            <a:r>
              <a:rPr lang="ru" sz="1100">
                <a:highlight>
                  <a:srgbClr val="FFFFFF"/>
                </a:highlight>
              </a:rPr>
              <a:t>Persistence</a:t>
            </a:r>
            <a:endParaRPr sz="1100">
              <a:highlight>
                <a:srgbClr val="FFFFFF"/>
              </a:highlight>
            </a:endParaRPr>
          </a:p>
          <a:p>
            <a:pPr indent="0" lvl="0" marL="0" rtl="0" algn="l">
              <a:spcBef>
                <a:spcPts val="0"/>
              </a:spcBef>
              <a:spcAft>
                <a:spcPts val="1200"/>
              </a:spcAft>
              <a:buNone/>
            </a:pPr>
            <a:r>
              <a:t/>
            </a:r>
            <a:endParaRPr sz="1100"/>
          </a:p>
        </p:txBody>
      </p:sp>
      <p:sp>
        <p:nvSpPr>
          <p:cNvPr id="273" name="Google Shape;273;p34"/>
          <p:cNvSpPr txBox="1"/>
          <p:nvPr>
            <p:ph idx="1" type="body"/>
          </p:nvPr>
        </p:nvSpPr>
        <p:spPr>
          <a:xfrm>
            <a:off x="3692750" y="1128200"/>
            <a:ext cx="4935300" cy="713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ru" sz="1100"/>
              <a:t>Library that helps in managing and simplifying many of the machine learning models for building tasks, such as featurization, pipeline for constructing, evaluating and tuning of the model. </a:t>
            </a:r>
            <a:endParaRPr sz="1100"/>
          </a:p>
        </p:txBody>
      </p:sp>
      <p:sp>
        <p:nvSpPr>
          <p:cNvPr id="274" name="Google Shape;274;p34"/>
          <p:cNvSpPr txBox="1"/>
          <p:nvPr>
            <p:ph type="title"/>
          </p:nvPr>
        </p:nvSpPr>
        <p:spPr>
          <a:xfrm>
            <a:off x="845475" y="1371200"/>
            <a:ext cx="3893400" cy="4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Spark ML Lib</a:t>
            </a:r>
            <a:endParaRPr b="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526475" y="1289325"/>
            <a:ext cx="3893400" cy="4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Spark Data Frame</a:t>
            </a:r>
            <a:endParaRPr b="0"/>
          </a:p>
        </p:txBody>
      </p:sp>
      <p:pic>
        <p:nvPicPr>
          <p:cNvPr id="280" name="Google Shape;280;p35"/>
          <p:cNvPicPr preferRelativeResize="0"/>
          <p:nvPr/>
        </p:nvPicPr>
        <p:blipFill>
          <a:blip r:embed="rId3">
            <a:alphaModFix/>
          </a:blip>
          <a:stretch>
            <a:fillRect/>
          </a:stretch>
        </p:blipFill>
        <p:spPr>
          <a:xfrm>
            <a:off x="4249438" y="1332800"/>
            <a:ext cx="4660538" cy="3107025"/>
          </a:xfrm>
          <a:prstGeom prst="rect">
            <a:avLst/>
          </a:prstGeom>
          <a:noFill/>
          <a:ln>
            <a:noFill/>
          </a:ln>
        </p:spPr>
      </p:pic>
      <p:pic>
        <p:nvPicPr>
          <p:cNvPr id="281" name="Google Shape;281;p35"/>
          <p:cNvPicPr preferRelativeResize="0"/>
          <p:nvPr/>
        </p:nvPicPr>
        <p:blipFill>
          <a:blip r:embed="rId4">
            <a:alphaModFix/>
          </a:blip>
          <a:stretch>
            <a:fillRect/>
          </a:stretch>
        </p:blipFill>
        <p:spPr>
          <a:xfrm>
            <a:off x="1139150" y="3381000"/>
            <a:ext cx="1848275" cy="1709950"/>
          </a:xfrm>
          <a:prstGeom prst="rect">
            <a:avLst/>
          </a:prstGeom>
          <a:noFill/>
          <a:ln>
            <a:noFill/>
          </a:ln>
        </p:spPr>
      </p:pic>
      <p:sp>
        <p:nvSpPr>
          <p:cNvPr id="282" name="Google Shape;282;p35"/>
          <p:cNvSpPr txBox="1"/>
          <p:nvPr>
            <p:ph idx="1" type="body"/>
          </p:nvPr>
        </p:nvSpPr>
        <p:spPr>
          <a:xfrm>
            <a:off x="526475" y="1760013"/>
            <a:ext cx="3449100" cy="134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ru" sz="1100"/>
              <a:t>DataFrame is a distributed collection of data organized into named columns. It is conceptually equivalent to a table in a relational database or a data frame in R/Python, but with richer optimizations under the hood. DataFrames can be constructed from a wide array of sources such as: structured data files, tables in Hive, external databases, or existing RDDs.</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730000" y="1318650"/>
            <a:ext cx="3631200" cy="6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Parquet File Format </a:t>
            </a:r>
            <a:endParaRPr/>
          </a:p>
        </p:txBody>
      </p:sp>
      <p:sp>
        <p:nvSpPr>
          <p:cNvPr id="288" name="Google Shape;288;p36"/>
          <p:cNvSpPr txBox="1"/>
          <p:nvPr>
            <p:ph idx="1" type="body"/>
          </p:nvPr>
        </p:nvSpPr>
        <p:spPr>
          <a:xfrm>
            <a:off x="730000" y="1955838"/>
            <a:ext cx="3449100" cy="134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ru" sz="1100"/>
              <a:t> A binary, column-oriented big data storage format originally created for the Hadoop ecosystem, allowing you to take advantage of the compressed and efficient column-oriented presentation of information</a:t>
            </a:r>
            <a:endParaRPr sz="1100"/>
          </a:p>
        </p:txBody>
      </p:sp>
      <p:pic>
        <p:nvPicPr>
          <p:cNvPr id="289" name="Google Shape;289;p36"/>
          <p:cNvPicPr preferRelativeResize="0"/>
          <p:nvPr/>
        </p:nvPicPr>
        <p:blipFill>
          <a:blip r:embed="rId3">
            <a:alphaModFix/>
          </a:blip>
          <a:stretch>
            <a:fillRect/>
          </a:stretch>
        </p:blipFill>
        <p:spPr>
          <a:xfrm>
            <a:off x="780700" y="3100600"/>
            <a:ext cx="1444499" cy="1502675"/>
          </a:xfrm>
          <a:prstGeom prst="rect">
            <a:avLst/>
          </a:prstGeom>
          <a:noFill/>
          <a:ln>
            <a:noFill/>
          </a:ln>
        </p:spPr>
      </p:pic>
      <p:pic>
        <p:nvPicPr>
          <p:cNvPr id="290" name="Google Shape;290;p36"/>
          <p:cNvPicPr preferRelativeResize="0"/>
          <p:nvPr/>
        </p:nvPicPr>
        <p:blipFill>
          <a:blip r:embed="rId4">
            <a:alphaModFix/>
          </a:blip>
          <a:stretch>
            <a:fillRect/>
          </a:stretch>
        </p:blipFill>
        <p:spPr>
          <a:xfrm>
            <a:off x="4274275" y="1034500"/>
            <a:ext cx="4724550" cy="37576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19"/>
          <p:cNvSpPr txBox="1"/>
          <p:nvPr/>
        </p:nvSpPr>
        <p:spPr>
          <a:xfrm>
            <a:off x="547650" y="1746200"/>
            <a:ext cx="22254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300">
                <a:solidFill>
                  <a:schemeClr val="dk2"/>
                </a:solidFill>
                <a:latin typeface="Lato"/>
                <a:ea typeface="Lato"/>
                <a:cs typeface="Lato"/>
                <a:sym typeface="Lato"/>
              </a:rPr>
              <a:t>1. Map Reduce and RDD why Spark was created</a:t>
            </a:r>
            <a:endParaRPr sz="1300">
              <a:solidFill>
                <a:schemeClr val="dk2"/>
              </a:solidFill>
              <a:latin typeface="Lato"/>
              <a:ea typeface="Lato"/>
              <a:cs typeface="Lato"/>
              <a:sym typeface="Lato"/>
            </a:endParaRPr>
          </a:p>
          <a:p>
            <a:pPr indent="0" lvl="0" marL="0" rtl="0" algn="l">
              <a:spcBef>
                <a:spcPts val="1600"/>
              </a:spcBef>
              <a:spcAft>
                <a:spcPts val="0"/>
              </a:spcAft>
              <a:buNone/>
            </a:pPr>
            <a:r>
              <a:rPr lang="ru" sz="1300">
                <a:solidFill>
                  <a:schemeClr val="dk2"/>
                </a:solidFill>
                <a:latin typeface="Lato"/>
                <a:ea typeface="Lato"/>
                <a:cs typeface="Lato"/>
                <a:sym typeface="Lato"/>
              </a:rPr>
              <a:t>2. What is Spark and what is it used for</a:t>
            </a:r>
            <a:endParaRPr sz="1300">
              <a:solidFill>
                <a:schemeClr val="dk2"/>
              </a:solidFill>
              <a:latin typeface="Lato"/>
              <a:ea typeface="Lato"/>
              <a:cs typeface="Lato"/>
              <a:sym typeface="Lato"/>
            </a:endParaRPr>
          </a:p>
          <a:p>
            <a:pPr indent="0" lvl="0" marL="0" rtl="0" algn="l">
              <a:spcBef>
                <a:spcPts val="1600"/>
              </a:spcBef>
              <a:spcAft>
                <a:spcPts val="0"/>
              </a:spcAft>
              <a:buNone/>
            </a:pPr>
            <a:r>
              <a:rPr lang="ru" sz="1300">
                <a:solidFill>
                  <a:schemeClr val="dk2"/>
                </a:solidFill>
                <a:latin typeface="Lato"/>
                <a:ea typeface="Lato"/>
                <a:cs typeface="Lato"/>
                <a:sym typeface="Lato"/>
              </a:rPr>
              <a:t>3. What libraries Spark has.</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rPr lang="ru" sz="1300">
                <a:solidFill>
                  <a:schemeClr val="dk2"/>
                </a:solidFill>
                <a:latin typeface="Lato"/>
                <a:ea typeface="Lato"/>
                <a:cs typeface="Lato"/>
                <a:sym typeface="Lato"/>
              </a:rPr>
              <a:t>4. A story about each library separately</a:t>
            </a:r>
            <a:endParaRPr sz="1300">
              <a:solidFill>
                <a:schemeClr val="dk2"/>
              </a:solidFill>
              <a:latin typeface="Lato"/>
              <a:ea typeface="Lato"/>
              <a:cs typeface="Lato"/>
              <a:sym typeface="Lato"/>
            </a:endParaRPr>
          </a:p>
          <a:p>
            <a:pPr indent="0" lvl="0" marL="0" rtl="0" algn="l">
              <a:spcBef>
                <a:spcPts val="1600"/>
              </a:spcBef>
              <a:spcAft>
                <a:spcPts val="0"/>
              </a:spcAft>
              <a:buNone/>
            </a:pPr>
            <a:r>
              <a:t/>
            </a:r>
            <a:endParaRPr sz="1300">
              <a:solidFill>
                <a:schemeClr val="dk2"/>
              </a:solidFill>
              <a:latin typeface="Raleway"/>
              <a:ea typeface="Raleway"/>
              <a:cs typeface="Raleway"/>
              <a:sym typeface="Raleway"/>
            </a:endParaRPr>
          </a:p>
        </p:txBody>
      </p:sp>
      <p:sp>
        <p:nvSpPr>
          <p:cNvPr id="140" name="Google Shape;140;p19"/>
          <p:cNvSpPr txBox="1"/>
          <p:nvPr>
            <p:ph type="title"/>
          </p:nvPr>
        </p:nvSpPr>
        <p:spPr>
          <a:xfrm>
            <a:off x="547650" y="794050"/>
            <a:ext cx="7110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solidFill>
                  <a:schemeClr val="dk2"/>
                </a:solidFill>
                <a:latin typeface="Lato"/>
                <a:ea typeface="Lato"/>
                <a:cs typeface="Lato"/>
                <a:sym typeface="Lato"/>
              </a:rPr>
              <a:t>CONTENTS</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
        <p:nvSpPr>
          <p:cNvPr id="141" name="Google Shape;141;p19"/>
          <p:cNvSpPr txBox="1"/>
          <p:nvPr/>
        </p:nvSpPr>
        <p:spPr>
          <a:xfrm>
            <a:off x="3210750" y="1746200"/>
            <a:ext cx="25701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300">
                <a:solidFill>
                  <a:schemeClr val="dk2"/>
                </a:solidFill>
                <a:latin typeface="Lato"/>
                <a:ea typeface="Lato"/>
                <a:cs typeface="Lato"/>
                <a:sym typeface="Lato"/>
              </a:rPr>
              <a:t>5. To tell about RDD, DataFrames, DataSets</a:t>
            </a:r>
            <a:endParaRPr sz="1300">
              <a:solidFill>
                <a:schemeClr val="dk2"/>
              </a:solidFill>
              <a:latin typeface="Lato"/>
              <a:ea typeface="Lato"/>
              <a:cs typeface="Lato"/>
              <a:sym typeface="Lato"/>
            </a:endParaRPr>
          </a:p>
          <a:p>
            <a:pPr indent="0" lvl="0" marL="0" rtl="0" algn="l">
              <a:spcBef>
                <a:spcPts val="1600"/>
              </a:spcBef>
              <a:spcAft>
                <a:spcPts val="0"/>
              </a:spcAft>
              <a:buNone/>
            </a:pPr>
            <a:r>
              <a:rPr lang="ru" sz="1300">
                <a:solidFill>
                  <a:schemeClr val="dk2"/>
                </a:solidFill>
                <a:latin typeface="Lato"/>
                <a:ea typeface="Lato"/>
                <a:cs typeface="Lato"/>
                <a:sym typeface="Lato"/>
              </a:rPr>
              <a:t>6. RDD vs DataFrames vs DataSets</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rPr lang="ru" sz="1300">
                <a:solidFill>
                  <a:schemeClr val="dk2"/>
                </a:solidFill>
                <a:latin typeface="Lato"/>
                <a:ea typeface="Lato"/>
                <a:cs typeface="Lato"/>
                <a:sym typeface="Lato"/>
              </a:rPr>
              <a:t>7. What types of data can be stored in them</a:t>
            </a:r>
            <a:endParaRPr sz="1300">
              <a:solidFill>
                <a:schemeClr val="dk2"/>
              </a:solidFill>
              <a:latin typeface="Lato"/>
              <a:ea typeface="Lato"/>
              <a:cs typeface="Lato"/>
              <a:sym typeface="Lato"/>
            </a:endParaRPr>
          </a:p>
          <a:p>
            <a:pPr indent="0" lvl="0" marL="0" rtl="0" algn="l">
              <a:spcBef>
                <a:spcPts val="1600"/>
              </a:spcBef>
              <a:spcAft>
                <a:spcPts val="0"/>
              </a:spcAft>
              <a:buNone/>
            </a:pPr>
            <a:r>
              <a:rPr lang="ru" sz="1300">
                <a:solidFill>
                  <a:schemeClr val="dk2"/>
                </a:solidFill>
                <a:latin typeface="Lato"/>
                <a:ea typeface="Lato"/>
                <a:cs typeface="Lato"/>
                <a:sym typeface="Lato"/>
              </a:rPr>
              <a:t>8. Spark Dstream </a:t>
            </a:r>
            <a:endParaRPr sz="1300">
              <a:solidFill>
                <a:schemeClr val="dk2"/>
              </a:solidFill>
              <a:latin typeface="Lato"/>
              <a:ea typeface="Lato"/>
              <a:cs typeface="Lato"/>
              <a:sym typeface="Lato"/>
            </a:endParaRPr>
          </a:p>
          <a:p>
            <a:pPr indent="0" lvl="0" marL="0" rtl="0" algn="l">
              <a:spcBef>
                <a:spcPts val="1600"/>
              </a:spcBef>
              <a:spcAft>
                <a:spcPts val="0"/>
              </a:spcAft>
              <a:buNone/>
            </a:pPr>
            <a:r>
              <a:t/>
            </a:r>
            <a:endParaRPr sz="1300">
              <a:solidFill>
                <a:schemeClr val="dk2"/>
              </a:solidFill>
              <a:latin typeface="Raleway"/>
              <a:ea typeface="Raleway"/>
              <a:cs typeface="Raleway"/>
              <a:sym typeface="Raleway"/>
            </a:endParaRPr>
          </a:p>
        </p:txBody>
      </p:sp>
      <p:sp>
        <p:nvSpPr>
          <p:cNvPr id="142" name="Google Shape;142;p19"/>
          <p:cNvSpPr txBox="1"/>
          <p:nvPr/>
        </p:nvSpPr>
        <p:spPr>
          <a:xfrm>
            <a:off x="5820125" y="1741000"/>
            <a:ext cx="28092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300">
                <a:solidFill>
                  <a:schemeClr val="dk2"/>
                </a:solidFill>
                <a:latin typeface="Lato"/>
                <a:ea typeface="Lato"/>
                <a:cs typeface="Lato"/>
                <a:sym typeface="Lato"/>
              </a:rPr>
              <a:t>9. Spark Structure Streaming</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rPr lang="ru" sz="1300">
                <a:solidFill>
                  <a:schemeClr val="dk2"/>
                </a:solidFill>
                <a:latin typeface="Lato"/>
                <a:ea typeface="Lato"/>
                <a:cs typeface="Lato"/>
                <a:sym typeface="Lato"/>
              </a:rPr>
              <a:t>10. What's the difference between it? Spark Dstream vs Spark Structure Streaming</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rPr lang="ru" sz="1300">
                <a:solidFill>
                  <a:schemeClr val="dk2"/>
                </a:solidFill>
                <a:latin typeface="Lato"/>
                <a:ea typeface="Lato"/>
                <a:cs typeface="Lato"/>
                <a:sym typeface="Lato"/>
              </a:rPr>
              <a:t>11. Spark SQL and Pandas code examples, how to work with it</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200">
              <a:solidFill>
                <a:schemeClr val="dk2"/>
              </a:solidFill>
              <a:latin typeface="Raleway Medium"/>
              <a:ea typeface="Raleway Medium"/>
              <a:cs typeface="Raleway Medium"/>
              <a:sym typeface="Raleway Medium"/>
            </a:endParaRPr>
          </a:p>
          <a:p>
            <a:pPr indent="0" lvl="0" marL="0" rtl="0" algn="l">
              <a:spcBef>
                <a:spcPts val="0"/>
              </a:spcBef>
              <a:spcAft>
                <a:spcPts val="0"/>
              </a:spcAft>
              <a:buNone/>
            </a:pPr>
            <a:r>
              <a:t/>
            </a:r>
            <a:endParaRPr sz="1200">
              <a:solidFill>
                <a:schemeClr val="dk2"/>
              </a:solidFill>
              <a:latin typeface="Raleway Medium"/>
              <a:ea typeface="Raleway Medium"/>
              <a:cs typeface="Raleway Medium"/>
              <a:sym typeface="Raleway Medium"/>
            </a:endParaRPr>
          </a:p>
          <a:p>
            <a:pPr indent="0" lvl="0" marL="0" rtl="0" algn="l">
              <a:spcBef>
                <a:spcPts val="0"/>
              </a:spcBef>
              <a:spcAft>
                <a:spcPts val="0"/>
              </a:spcAft>
              <a:buNone/>
            </a:pPr>
            <a:r>
              <a:t/>
            </a:r>
            <a:endParaRPr sz="1300">
              <a:solidFill>
                <a:schemeClr val="dk2"/>
              </a:solidFill>
              <a:latin typeface="Raleway"/>
              <a:ea typeface="Raleway"/>
              <a:cs typeface="Raleway"/>
              <a:sym typeface="Raleway"/>
            </a:endParaRPr>
          </a:p>
          <a:p>
            <a:pPr indent="0" lvl="0" marL="0" rtl="0" algn="l">
              <a:spcBef>
                <a:spcPts val="0"/>
              </a:spcBef>
              <a:spcAft>
                <a:spcPts val="0"/>
              </a:spcAft>
              <a:buNone/>
            </a:pPr>
            <a:r>
              <a:t/>
            </a:r>
            <a:endParaRPr sz="1300">
              <a:solidFill>
                <a:schemeClr val="dk2"/>
              </a:solidFill>
              <a:latin typeface="Raleway"/>
              <a:ea typeface="Raleway"/>
              <a:cs typeface="Raleway"/>
              <a:sym typeface="Raleway"/>
            </a:endParaRPr>
          </a:p>
          <a:p>
            <a:pPr indent="0" lvl="0" marL="0" rtl="0" algn="l">
              <a:spcBef>
                <a:spcPts val="0"/>
              </a:spcBef>
              <a:spcAft>
                <a:spcPts val="0"/>
              </a:spcAft>
              <a:buNone/>
            </a:pPr>
            <a:r>
              <a:t/>
            </a:r>
            <a:endParaRPr sz="1300">
              <a:solidFill>
                <a:schemeClr val="dk2"/>
              </a:solidFill>
              <a:latin typeface="Raleway"/>
              <a:ea typeface="Raleway"/>
              <a:cs typeface="Raleway"/>
              <a:sym typeface="Raleway"/>
            </a:endParaRPr>
          </a:p>
        </p:txBody>
      </p:sp>
      <p:pic>
        <p:nvPicPr>
          <p:cNvPr id="143" name="Google Shape;143;p19"/>
          <p:cNvPicPr preferRelativeResize="0"/>
          <p:nvPr/>
        </p:nvPicPr>
        <p:blipFill>
          <a:blip r:embed="rId3">
            <a:alphaModFix/>
          </a:blip>
          <a:stretch>
            <a:fillRect/>
          </a:stretch>
        </p:blipFill>
        <p:spPr>
          <a:xfrm>
            <a:off x="6573900" y="3456374"/>
            <a:ext cx="2570101" cy="1687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571575" y="479400"/>
            <a:ext cx="3893400" cy="4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Spark Data Structures</a:t>
            </a:r>
            <a:endParaRPr b="0"/>
          </a:p>
        </p:txBody>
      </p:sp>
      <p:sp>
        <p:nvSpPr>
          <p:cNvPr id="296" name="Google Shape;296;p37"/>
          <p:cNvSpPr/>
          <p:nvPr/>
        </p:nvSpPr>
        <p:spPr>
          <a:xfrm>
            <a:off x="3362775" y="1129675"/>
            <a:ext cx="687600" cy="3438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txBox="1"/>
          <p:nvPr>
            <p:ph type="title"/>
          </p:nvPr>
        </p:nvSpPr>
        <p:spPr>
          <a:xfrm>
            <a:off x="3454875" y="1156675"/>
            <a:ext cx="595500" cy="28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1400"/>
              <a:t>RDD</a:t>
            </a:r>
            <a:endParaRPr sz="1400"/>
          </a:p>
        </p:txBody>
      </p:sp>
      <p:sp>
        <p:nvSpPr>
          <p:cNvPr id="298" name="Google Shape;298;p37"/>
          <p:cNvSpPr/>
          <p:nvPr/>
        </p:nvSpPr>
        <p:spPr>
          <a:xfrm>
            <a:off x="6262800" y="1129675"/>
            <a:ext cx="1196700" cy="3438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4593300" y="1129675"/>
            <a:ext cx="1196700" cy="3438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txBox="1"/>
          <p:nvPr>
            <p:ph type="title"/>
          </p:nvPr>
        </p:nvSpPr>
        <p:spPr>
          <a:xfrm>
            <a:off x="6466225" y="1129675"/>
            <a:ext cx="1065900" cy="28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1400"/>
              <a:t>Data Set</a:t>
            </a:r>
            <a:endParaRPr sz="1400"/>
          </a:p>
        </p:txBody>
      </p:sp>
      <p:sp>
        <p:nvSpPr>
          <p:cNvPr id="301" name="Google Shape;301;p37"/>
          <p:cNvSpPr txBox="1"/>
          <p:nvPr>
            <p:ph type="title"/>
          </p:nvPr>
        </p:nvSpPr>
        <p:spPr>
          <a:xfrm>
            <a:off x="4659950" y="1129675"/>
            <a:ext cx="1196700" cy="28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1400"/>
              <a:t>Data Frame</a:t>
            </a:r>
            <a:endParaRPr sz="1400"/>
          </a:p>
        </p:txBody>
      </p:sp>
      <p:graphicFrame>
        <p:nvGraphicFramePr>
          <p:cNvPr id="302" name="Google Shape;302;p37"/>
          <p:cNvGraphicFramePr/>
          <p:nvPr/>
        </p:nvGraphicFramePr>
        <p:xfrm>
          <a:off x="845475" y="1653050"/>
          <a:ext cx="3000000" cy="3000000"/>
        </p:xfrm>
        <a:graphic>
          <a:graphicData uri="http://schemas.openxmlformats.org/drawingml/2006/table">
            <a:tbl>
              <a:tblPr>
                <a:noFill/>
                <a:tableStyleId>{B788C233-817E-4F4D-A1F6-B2F729B8FEC4}</a:tableStyleId>
              </a:tblPr>
              <a:tblGrid>
                <a:gridCol w="1809750"/>
                <a:gridCol w="1809750"/>
                <a:gridCol w="1809750"/>
                <a:gridCol w="1809750"/>
              </a:tblGrid>
              <a:tr h="362875">
                <a:tc>
                  <a:txBody>
                    <a:bodyPr/>
                    <a:lstStyle/>
                    <a:p>
                      <a:pPr indent="0" lvl="0" marL="0" rtl="0" algn="l">
                        <a:spcBef>
                          <a:spcPts val="0"/>
                        </a:spcBef>
                        <a:spcAft>
                          <a:spcPts val="0"/>
                        </a:spcAft>
                        <a:buNone/>
                      </a:pPr>
                      <a:r>
                        <a:rPr lang="ru" sz="1100">
                          <a:solidFill>
                            <a:schemeClr val="accent1"/>
                          </a:solidFill>
                          <a:latin typeface="Lato"/>
                          <a:ea typeface="Lato"/>
                          <a:cs typeface="Lato"/>
                          <a:sym typeface="Lato"/>
                        </a:rPr>
                        <a:t>Immutable</a:t>
                      </a:r>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Yes</a:t>
                      </a:r>
                      <a:endParaRPr sz="11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Yes</a:t>
                      </a:r>
                      <a:endParaRPr sz="11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Yes</a:t>
                      </a:r>
                      <a:endParaRPr sz="11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ru" sz="1100">
                          <a:solidFill>
                            <a:schemeClr val="accent1"/>
                          </a:solidFill>
                          <a:latin typeface="Lato"/>
                          <a:ea typeface="Lato"/>
                          <a:cs typeface="Lato"/>
                          <a:sym typeface="Lato"/>
                        </a:rPr>
                        <a:t>Schema</a:t>
                      </a:r>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No</a:t>
                      </a:r>
                      <a:endParaRPr sz="11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Yes</a:t>
                      </a:r>
                      <a:endParaRPr sz="11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Yes</a:t>
                      </a:r>
                      <a:endParaRPr sz="11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ru" sz="1100">
                          <a:solidFill>
                            <a:schemeClr val="accent1"/>
                          </a:solidFill>
                          <a:latin typeface="Lato"/>
                          <a:ea typeface="Lato"/>
                          <a:cs typeface="Lato"/>
                          <a:sym typeface="Lato"/>
                        </a:rPr>
                        <a:t>Optimizer engine</a:t>
                      </a:r>
                      <a:endParaRPr sz="1100">
                        <a:solidFill>
                          <a:schemeClr val="accen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No</a:t>
                      </a:r>
                      <a:endParaRPr sz="11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Catalyst</a:t>
                      </a:r>
                      <a:endParaRPr sz="11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Catalyst</a:t>
                      </a:r>
                      <a:endParaRPr sz="11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ru" sz="1100">
                          <a:solidFill>
                            <a:schemeClr val="accent1"/>
                          </a:solidFill>
                          <a:latin typeface="Lato"/>
                          <a:ea typeface="Lato"/>
                          <a:cs typeface="Lato"/>
                          <a:sym typeface="Lato"/>
                        </a:rPr>
                        <a:t>Language Support</a:t>
                      </a:r>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Python, Java,  Scala, R</a:t>
                      </a:r>
                      <a:endParaRPr sz="11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Python, Java,  Scala, R</a:t>
                      </a:r>
                      <a:endParaRPr sz="11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Java, Scala</a:t>
                      </a:r>
                      <a:endParaRPr sz="11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ru" sz="1100">
                          <a:solidFill>
                            <a:schemeClr val="accent1"/>
                          </a:solidFill>
                          <a:latin typeface="Lato"/>
                          <a:ea typeface="Lato"/>
                          <a:cs typeface="Lato"/>
                          <a:sym typeface="Lato"/>
                        </a:rPr>
                        <a:t>Level</a:t>
                      </a:r>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Low</a:t>
                      </a:r>
                      <a:endParaRPr sz="11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High (build on RDD)</a:t>
                      </a:r>
                      <a:endParaRPr sz="11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ru" sz="1100">
                          <a:latin typeface="Lato"/>
                          <a:ea typeface="Lato"/>
                          <a:cs typeface="Lato"/>
                          <a:sym typeface="Lato"/>
                        </a:rPr>
                        <a:t>High (DataFrame extension)</a:t>
                      </a:r>
                      <a:endParaRPr sz="11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ru" sz="1100">
                          <a:solidFill>
                            <a:schemeClr val="accent1"/>
                          </a:solidFill>
                          <a:latin typeface="Lato"/>
                          <a:ea typeface="Lato"/>
                          <a:cs typeface="Lato"/>
                          <a:sym typeface="Lato"/>
                        </a:rPr>
                        <a:t>Date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ru" sz="1100">
                          <a:latin typeface="Lato"/>
                          <a:ea typeface="Lato"/>
                          <a:cs typeface="Lato"/>
                          <a:sym typeface="Lato"/>
                        </a:rPr>
                        <a:t>2011 (Spark 1.0)</a:t>
                      </a:r>
                      <a:endParaRPr sz="1100">
                        <a:latin typeface="Lato"/>
                        <a:ea typeface="Lato"/>
                        <a:cs typeface="Lato"/>
                        <a:sym typeface="La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ru" sz="1100">
                          <a:latin typeface="Lato"/>
                          <a:ea typeface="Lato"/>
                          <a:cs typeface="Lato"/>
                          <a:sym typeface="Lato"/>
                        </a:rPr>
                        <a:t>2013 (Spark 1.3)</a:t>
                      </a:r>
                      <a:endParaRPr sz="1100">
                        <a:latin typeface="Lato"/>
                        <a:ea typeface="Lato"/>
                        <a:cs typeface="Lato"/>
                        <a:sym typeface="La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ru" sz="1100">
                          <a:latin typeface="Lato"/>
                          <a:ea typeface="Lato"/>
                          <a:cs typeface="Lato"/>
                          <a:sym typeface="Lato"/>
                        </a:rPr>
                        <a:t>2015 (Spark 1.6)</a:t>
                      </a:r>
                      <a:endParaRPr sz="1100">
                        <a:latin typeface="Lato"/>
                        <a:ea typeface="Lato"/>
                        <a:cs typeface="Lato"/>
                        <a:sym typeface="La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ru" sz="1100">
                          <a:solidFill>
                            <a:schemeClr val="accent1"/>
                          </a:solidFill>
                          <a:latin typeface="Lato"/>
                          <a:ea typeface="Lato"/>
                          <a:cs typeface="Lato"/>
                          <a:sym typeface="Lato"/>
                        </a:rPr>
                        <a:t>Memory Use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ru" sz="1100">
                          <a:latin typeface="Lato"/>
                          <a:ea typeface="Lato"/>
                          <a:cs typeface="Lato"/>
                          <a:sym typeface="Lato"/>
                        </a:rPr>
                        <a:t>High</a:t>
                      </a:r>
                      <a:endParaRPr sz="11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ru" sz="1100">
                          <a:latin typeface="Lato"/>
                          <a:ea typeface="Lato"/>
                          <a:cs typeface="Lato"/>
                          <a:sym typeface="Lato"/>
                        </a:rPr>
                        <a:t>Medium</a:t>
                      </a:r>
                      <a:endParaRPr sz="11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ru" sz="1100">
                          <a:latin typeface="Lato"/>
                          <a:ea typeface="Lato"/>
                          <a:cs typeface="Lato"/>
                          <a:sym typeface="Lato"/>
                        </a:rPr>
                        <a:t>Low (Tungsten Optim.)</a:t>
                      </a:r>
                      <a:endParaRPr sz="11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03" name="Google Shape;303;p37"/>
          <p:cNvGraphicFramePr/>
          <p:nvPr/>
        </p:nvGraphicFramePr>
        <p:xfrm>
          <a:off x="845475" y="4439050"/>
          <a:ext cx="3000000" cy="3000000"/>
        </p:xfrm>
        <a:graphic>
          <a:graphicData uri="http://schemas.openxmlformats.org/drawingml/2006/table">
            <a:tbl>
              <a:tblPr>
                <a:noFill/>
                <a:tableStyleId>{B788C233-817E-4F4D-A1F6-B2F729B8FEC4}</a:tableStyleId>
              </a:tblPr>
              <a:tblGrid>
                <a:gridCol w="1809750"/>
                <a:gridCol w="1809750"/>
                <a:gridCol w="1809750"/>
                <a:gridCol w="1809750"/>
              </a:tblGrid>
              <a:tr h="381000">
                <a:tc>
                  <a:txBody>
                    <a:bodyPr/>
                    <a:lstStyle/>
                    <a:p>
                      <a:pPr indent="0" lvl="0" marL="0" rtl="0" algn="l">
                        <a:spcBef>
                          <a:spcPts val="0"/>
                        </a:spcBef>
                        <a:spcAft>
                          <a:spcPts val="0"/>
                        </a:spcAft>
                        <a:buNone/>
                      </a:pPr>
                      <a:r>
                        <a:rPr lang="ru" sz="1100">
                          <a:solidFill>
                            <a:schemeClr val="accent1"/>
                          </a:solidFill>
                          <a:latin typeface="Lato"/>
                          <a:ea typeface="Lato"/>
                          <a:cs typeface="Lato"/>
                          <a:sym typeface="Lato"/>
                        </a:rPr>
                        <a:t>SQL query</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ru" sz="1100">
                          <a:latin typeface="Lato"/>
                          <a:ea typeface="Lato"/>
                          <a:cs typeface="Lato"/>
                          <a:sym typeface="Lato"/>
                        </a:rPr>
                        <a:t>No</a:t>
                      </a:r>
                      <a:endParaRPr sz="11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ru" sz="1100">
                          <a:latin typeface="Lato"/>
                          <a:ea typeface="Lato"/>
                          <a:cs typeface="Lato"/>
                          <a:sym typeface="Lato"/>
                        </a:rPr>
                        <a:t>Yes</a:t>
                      </a:r>
                      <a:endParaRPr sz="11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ru" sz="1100">
                          <a:latin typeface="Lato"/>
                          <a:ea typeface="Lato"/>
                          <a:cs typeface="Lato"/>
                          <a:sym typeface="Lato"/>
                        </a:rPr>
                        <a:t>Yes</a:t>
                      </a:r>
                      <a:endParaRPr sz="11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idx="1" type="body"/>
          </p:nvPr>
        </p:nvSpPr>
        <p:spPr>
          <a:xfrm>
            <a:off x="723625" y="2347175"/>
            <a:ext cx="2616000" cy="169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150">
                <a:highlight>
                  <a:srgbClr val="FFFFFF"/>
                </a:highlight>
              </a:rPr>
              <a:t>Spark Streaming is an extension of the core Spark API that enables scalable, high-throughput, fault-tolerant stream processing of live data streams</a:t>
            </a:r>
            <a:endParaRPr sz="1200"/>
          </a:p>
        </p:txBody>
      </p:sp>
      <p:sp>
        <p:nvSpPr>
          <p:cNvPr id="309" name="Google Shape;309;p38"/>
          <p:cNvSpPr txBox="1"/>
          <p:nvPr>
            <p:ph type="title"/>
          </p:nvPr>
        </p:nvSpPr>
        <p:spPr>
          <a:xfrm>
            <a:off x="723625" y="1621000"/>
            <a:ext cx="3893400" cy="4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Spark Streaming</a:t>
            </a:r>
            <a:endParaRPr b="0"/>
          </a:p>
        </p:txBody>
      </p:sp>
      <p:pic>
        <p:nvPicPr>
          <p:cNvPr id="310" name="Google Shape;310;p38"/>
          <p:cNvPicPr preferRelativeResize="0"/>
          <p:nvPr/>
        </p:nvPicPr>
        <p:blipFill>
          <a:blip r:embed="rId3">
            <a:alphaModFix/>
          </a:blip>
          <a:stretch>
            <a:fillRect/>
          </a:stretch>
        </p:blipFill>
        <p:spPr>
          <a:xfrm>
            <a:off x="3999175" y="994450"/>
            <a:ext cx="4991074" cy="374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txBox="1"/>
          <p:nvPr>
            <p:ph type="title"/>
          </p:nvPr>
        </p:nvSpPr>
        <p:spPr>
          <a:xfrm>
            <a:off x="757000" y="449325"/>
            <a:ext cx="6340500" cy="48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Spark Structure Streaming</a:t>
            </a:r>
            <a:endParaRPr/>
          </a:p>
        </p:txBody>
      </p:sp>
      <p:pic>
        <p:nvPicPr>
          <p:cNvPr id="316" name="Google Shape;316;p39"/>
          <p:cNvPicPr preferRelativeResize="0"/>
          <p:nvPr/>
        </p:nvPicPr>
        <p:blipFill>
          <a:blip r:embed="rId3">
            <a:alphaModFix/>
          </a:blip>
          <a:stretch>
            <a:fillRect/>
          </a:stretch>
        </p:blipFill>
        <p:spPr>
          <a:xfrm>
            <a:off x="3622450" y="1373823"/>
            <a:ext cx="1542775" cy="1140950"/>
          </a:xfrm>
          <a:prstGeom prst="rect">
            <a:avLst/>
          </a:prstGeom>
          <a:noFill/>
          <a:ln>
            <a:noFill/>
          </a:ln>
        </p:spPr>
      </p:pic>
      <p:cxnSp>
        <p:nvCxnSpPr>
          <p:cNvPr id="317" name="Google Shape;317;p39"/>
          <p:cNvCxnSpPr/>
          <p:nvPr/>
        </p:nvCxnSpPr>
        <p:spPr>
          <a:xfrm flipH="1">
            <a:off x="2600575" y="2452400"/>
            <a:ext cx="963900" cy="427500"/>
          </a:xfrm>
          <a:prstGeom prst="straightConnector1">
            <a:avLst/>
          </a:prstGeom>
          <a:noFill/>
          <a:ln cap="flat" cmpd="sng" w="9525">
            <a:solidFill>
              <a:schemeClr val="accent3"/>
            </a:solidFill>
            <a:prstDash val="solid"/>
            <a:round/>
            <a:headEnd len="med" w="med" type="none"/>
            <a:tailEnd len="med" w="med" type="triangle"/>
          </a:ln>
        </p:spPr>
      </p:cxnSp>
      <p:cxnSp>
        <p:nvCxnSpPr>
          <p:cNvPr id="318" name="Google Shape;318;p39"/>
          <p:cNvCxnSpPr/>
          <p:nvPr/>
        </p:nvCxnSpPr>
        <p:spPr>
          <a:xfrm>
            <a:off x="5244925" y="2434100"/>
            <a:ext cx="883800" cy="463800"/>
          </a:xfrm>
          <a:prstGeom prst="straightConnector1">
            <a:avLst/>
          </a:prstGeom>
          <a:noFill/>
          <a:ln cap="flat" cmpd="sng" w="9525">
            <a:solidFill>
              <a:schemeClr val="accent3"/>
            </a:solidFill>
            <a:prstDash val="solid"/>
            <a:round/>
            <a:headEnd len="med" w="med" type="none"/>
            <a:tailEnd len="med" w="med" type="triangle"/>
          </a:ln>
        </p:spPr>
      </p:cxnSp>
      <p:sp>
        <p:nvSpPr>
          <p:cNvPr id="319" name="Google Shape;319;p39"/>
          <p:cNvSpPr txBox="1"/>
          <p:nvPr>
            <p:ph type="title"/>
          </p:nvPr>
        </p:nvSpPr>
        <p:spPr>
          <a:xfrm>
            <a:off x="998225" y="2937800"/>
            <a:ext cx="2575200" cy="28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1400"/>
              <a:t>Spark Structure Streaming</a:t>
            </a:r>
            <a:endParaRPr sz="1400"/>
          </a:p>
        </p:txBody>
      </p:sp>
      <p:sp>
        <p:nvSpPr>
          <p:cNvPr id="320" name="Google Shape;320;p39"/>
          <p:cNvSpPr txBox="1"/>
          <p:nvPr>
            <p:ph type="title"/>
          </p:nvPr>
        </p:nvSpPr>
        <p:spPr>
          <a:xfrm>
            <a:off x="5343175" y="3003275"/>
            <a:ext cx="1495500" cy="28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1400"/>
              <a:t>Spark DStream</a:t>
            </a:r>
            <a:endParaRPr sz="1400"/>
          </a:p>
        </p:txBody>
      </p:sp>
      <p:sp>
        <p:nvSpPr>
          <p:cNvPr id="321" name="Google Shape;321;p39"/>
          <p:cNvSpPr txBox="1"/>
          <p:nvPr>
            <p:ph idx="1" type="body"/>
          </p:nvPr>
        </p:nvSpPr>
        <p:spPr>
          <a:xfrm>
            <a:off x="5343175" y="3341525"/>
            <a:ext cx="2509800" cy="713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ru" sz="1050">
                <a:solidFill>
                  <a:schemeClr val="dk2"/>
                </a:solidFill>
                <a:highlight>
                  <a:srgbClr val="FFFFFF"/>
                </a:highlight>
                <a:latin typeface="Roboto"/>
                <a:ea typeface="Roboto"/>
                <a:cs typeface="Roboto"/>
                <a:sym typeface="Roboto"/>
              </a:rPr>
              <a:t>Spark Streaming is the previous generation of Spark’s streaming engine. There are no longer updates to Spark Streaming and it’s a legacy project. (Worked with RDD)</a:t>
            </a:r>
            <a:endParaRPr sz="1100">
              <a:solidFill>
                <a:schemeClr val="dk2"/>
              </a:solidFill>
            </a:endParaRPr>
          </a:p>
        </p:txBody>
      </p:sp>
      <p:sp>
        <p:nvSpPr>
          <p:cNvPr id="322" name="Google Shape;322;p39"/>
          <p:cNvSpPr txBox="1"/>
          <p:nvPr>
            <p:ph idx="1" type="body"/>
          </p:nvPr>
        </p:nvSpPr>
        <p:spPr>
          <a:xfrm>
            <a:off x="998225" y="3341525"/>
            <a:ext cx="2993700" cy="1197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ru" sz="1050">
                <a:solidFill>
                  <a:srgbClr val="1D1F22"/>
                </a:solidFill>
                <a:highlight>
                  <a:srgbClr val="FFFFFF"/>
                </a:highlight>
                <a:latin typeface="Roboto"/>
                <a:ea typeface="Roboto"/>
                <a:cs typeface="Roboto"/>
                <a:sym typeface="Roboto"/>
              </a:rPr>
              <a:t>Structured Streaming is a scalable and fault-tolerant stream processing engine built on the Spark SQL engine. You can use the </a:t>
            </a:r>
            <a:r>
              <a:rPr lang="ru" sz="1050">
                <a:solidFill>
                  <a:srgbClr val="0088CC"/>
                </a:solidFill>
                <a:highlight>
                  <a:srgbClr val="FFFFFF"/>
                </a:highlight>
                <a:uFill>
                  <a:noFill/>
                </a:uFill>
                <a:latin typeface="Roboto"/>
                <a:ea typeface="Roboto"/>
                <a:cs typeface="Roboto"/>
                <a:sym typeface="Roboto"/>
                <a:hlinkClick r:id="rId4">
                  <a:extLst>
                    <a:ext uri="{A12FA001-AC4F-418D-AE19-62706E023703}">
                      <ahyp:hlinkClr val="tx"/>
                    </a:ext>
                  </a:extLst>
                </a:hlinkClick>
              </a:rPr>
              <a:t>Dataset/DataFrame API</a:t>
            </a:r>
            <a:r>
              <a:rPr lang="ru" sz="1050">
                <a:solidFill>
                  <a:srgbClr val="1D1F22"/>
                </a:solidFill>
                <a:highlight>
                  <a:srgbClr val="FFFFFF"/>
                </a:highlight>
                <a:latin typeface="Roboto"/>
                <a:ea typeface="Roboto"/>
                <a:cs typeface="Roboto"/>
                <a:sym typeface="Roboto"/>
              </a:rPr>
              <a:t> in </a:t>
            </a:r>
            <a:r>
              <a:rPr lang="ru" sz="1050">
                <a:solidFill>
                  <a:srgbClr val="1D1F22"/>
                </a:solidFill>
                <a:highlight>
                  <a:srgbClr val="FFFFFF"/>
                </a:highlight>
                <a:latin typeface="Roboto"/>
                <a:ea typeface="Roboto"/>
                <a:cs typeface="Roboto"/>
                <a:sym typeface="Roboto"/>
              </a:rPr>
              <a:t>Scala, Java, </a:t>
            </a:r>
            <a:r>
              <a:rPr lang="ru" sz="1050">
                <a:solidFill>
                  <a:srgbClr val="1D1F22"/>
                </a:solidFill>
                <a:highlight>
                  <a:srgbClr val="FFFFFF"/>
                </a:highlight>
                <a:latin typeface="Roboto"/>
                <a:ea typeface="Roboto"/>
                <a:cs typeface="Roboto"/>
                <a:sym typeface="Roboto"/>
              </a:rPr>
              <a:t>Python or R to express streaming aggregations, event-time windows, stream-to-batch joins</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pic>
        <p:nvPicPr>
          <p:cNvPr id="327" name="Google Shape;327;p40"/>
          <p:cNvPicPr preferRelativeResize="0"/>
          <p:nvPr/>
        </p:nvPicPr>
        <p:blipFill>
          <a:blip r:embed="rId3">
            <a:alphaModFix/>
          </a:blip>
          <a:stretch>
            <a:fillRect/>
          </a:stretch>
        </p:blipFill>
        <p:spPr>
          <a:xfrm>
            <a:off x="617846" y="0"/>
            <a:ext cx="7908316" cy="5143500"/>
          </a:xfrm>
          <a:prstGeom prst="rect">
            <a:avLst/>
          </a:prstGeom>
          <a:noFill/>
          <a:ln>
            <a:noFill/>
          </a:ln>
        </p:spPr>
      </p:pic>
      <p:sp>
        <p:nvSpPr>
          <p:cNvPr id="328" name="Google Shape;328;p40"/>
          <p:cNvSpPr/>
          <p:nvPr/>
        </p:nvSpPr>
        <p:spPr>
          <a:xfrm>
            <a:off x="0" y="0"/>
            <a:ext cx="666600" cy="5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p:nvPr/>
        </p:nvSpPr>
        <p:spPr>
          <a:xfrm>
            <a:off x="8477400" y="0"/>
            <a:ext cx="666600" cy="5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380750" y="2101050"/>
            <a:ext cx="1879500" cy="4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Spark Streaming Batch</a:t>
            </a:r>
            <a:endParaRPr b="0"/>
          </a:p>
        </p:txBody>
      </p:sp>
      <p:pic>
        <p:nvPicPr>
          <p:cNvPr id="335" name="Google Shape;335;p41"/>
          <p:cNvPicPr preferRelativeResize="0"/>
          <p:nvPr/>
        </p:nvPicPr>
        <p:blipFill>
          <a:blip r:embed="rId3">
            <a:alphaModFix/>
          </a:blip>
          <a:stretch>
            <a:fillRect/>
          </a:stretch>
        </p:blipFill>
        <p:spPr>
          <a:xfrm>
            <a:off x="2914275" y="3820200"/>
            <a:ext cx="3334799" cy="1229200"/>
          </a:xfrm>
          <a:prstGeom prst="rect">
            <a:avLst/>
          </a:prstGeom>
          <a:noFill/>
          <a:ln>
            <a:noFill/>
          </a:ln>
        </p:spPr>
      </p:pic>
      <p:pic>
        <p:nvPicPr>
          <p:cNvPr id="336" name="Google Shape;336;p41"/>
          <p:cNvPicPr preferRelativeResize="0"/>
          <p:nvPr/>
        </p:nvPicPr>
        <p:blipFill>
          <a:blip r:embed="rId4">
            <a:alphaModFix/>
          </a:blip>
          <a:stretch>
            <a:fillRect/>
          </a:stretch>
        </p:blipFill>
        <p:spPr>
          <a:xfrm>
            <a:off x="1950900" y="318375"/>
            <a:ext cx="5360401" cy="1196200"/>
          </a:xfrm>
          <a:prstGeom prst="rect">
            <a:avLst/>
          </a:prstGeom>
          <a:noFill/>
          <a:ln>
            <a:noFill/>
          </a:ln>
        </p:spPr>
      </p:pic>
      <p:cxnSp>
        <p:nvCxnSpPr>
          <p:cNvPr id="337" name="Google Shape;337;p41"/>
          <p:cNvCxnSpPr/>
          <p:nvPr/>
        </p:nvCxnSpPr>
        <p:spPr>
          <a:xfrm rot="10800000">
            <a:off x="4441850" y="1245850"/>
            <a:ext cx="2700" cy="489600"/>
          </a:xfrm>
          <a:prstGeom prst="straightConnector1">
            <a:avLst/>
          </a:prstGeom>
          <a:noFill/>
          <a:ln cap="flat" cmpd="sng" w="9525">
            <a:solidFill>
              <a:schemeClr val="accent3"/>
            </a:solidFill>
            <a:prstDash val="solid"/>
            <a:round/>
            <a:headEnd len="med" w="med" type="none"/>
            <a:tailEnd len="med" w="med" type="triangle"/>
          </a:ln>
        </p:spPr>
      </p:cxnSp>
      <p:pic>
        <p:nvPicPr>
          <p:cNvPr id="338" name="Google Shape;338;p41"/>
          <p:cNvPicPr preferRelativeResize="0"/>
          <p:nvPr/>
        </p:nvPicPr>
        <p:blipFill>
          <a:blip r:embed="rId5">
            <a:alphaModFix/>
          </a:blip>
          <a:stretch>
            <a:fillRect/>
          </a:stretch>
        </p:blipFill>
        <p:spPr>
          <a:xfrm>
            <a:off x="2833325" y="1798474"/>
            <a:ext cx="3415749" cy="1612725"/>
          </a:xfrm>
          <a:prstGeom prst="rect">
            <a:avLst/>
          </a:prstGeom>
          <a:noFill/>
          <a:ln>
            <a:noFill/>
          </a:ln>
        </p:spPr>
      </p:pic>
      <p:cxnSp>
        <p:nvCxnSpPr>
          <p:cNvPr id="339" name="Google Shape;339;p41"/>
          <p:cNvCxnSpPr/>
          <p:nvPr/>
        </p:nvCxnSpPr>
        <p:spPr>
          <a:xfrm rot="10800000">
            <a:off x="4397350" y="3446200"/>
            <a:ext cx="2700" cy="489600"/>
          </a:xfrm>
          <a:prstGeom prst="straightConnector1">
            <a:avLst/>
          </a:prstGeom>
          <a:noFill/>
          <a:ln cap="flat" cmpd="sng" w="9525">
            <a:solidFill>
              <a:schemeClr val="accent3"/>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2"/>
          <p:cNvPicPr preferRelativeResize="0"/>
          <p:nvPr/>
        </p:nvPicPr>
        <p:blipFill>
          <a:blip r:embed="rId3">
            <a:alphaModFix/>
          </a:blip>
          <a:stretch>
            <a:fillRect/>
          </a:stretch>
        </p:blipFill>
        <p:spPr>
          <a:xfrm>
            <a:off x="101725" y="717450"/>
            <a:ext cx="8839202" cy="4755875"/>
          </a:xfrm>
          <a:prstGeom prst="rect">
            <a:avLst/>
          </a:prstGeom>
          <a:noFill/>
          <a:ln>
            <a:noFill/>
          </a:ln>
        </p:spPr>
      </p:pic>
      <p:sp>
        <p:nvSpPr>
          <p:cNvPr id="345" name="Google Shape;345;p42"/>
          <p:cNvSpPr txBox="1"/>
          <p:nvPr>
            <p:ph type="title"/>
          </p:nvPr>
        </p:nvSpPr>
        <p:spPr>
          <a:xfrm>
            <a:off x="728050" y="543500"/>
            <a:ext cx="6340500" cy="48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How stream works?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3"/>
          <p:cNvPicPr preferRelativeResize="0"/>
          <p:nvPr/>
        </p:nvPicPr>
        <p:blipFill>
          <a:blip r:embed="rId3">
            <a:alphaModFix/>
          </a:blip>
          <a:stretch>
            <a:fillRect/>
          </a:stretch>
        </p:blipFill>
        <p:spPr>
          <a:xfrm>
            <a:off x="663063" y="304800"/>
            <a:ext cx="7817882" cy="4838702"/>
          </a:xfrm>
          <a:prstGeom prst="rect">
            <a:avLst/>
          </a:prstGeom>
          <a:noFill/>
          <a:ln>
            <a:noFill/>
          </a:ln>
        </p:spPr>
      </p:pic>
      <p:sp>
        <p:nvSpPr>
          <p:cNvPr id="351" name="Google Shape;351;p43"/>
          <p:cNvSpPr txBox="1"/>
          <p:nvPr>
            <p:ph type="title"/>
          </p:nvPr>
        </p:nvSpPr>
        <p:spPr>
          <a:xfrm>
            <a:off x="684575" y="0"/>
            <a:ext cx="6340500" cy="48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of work </a:t>
            </a:r>
            <a:endParaRPr/>
          </a:p>
        </p:txBody>
      </p:sp>
      <p:pic>
        <p:nvPicPr>
          <p:cNvPr id="352" name="Google Shape;352;p43"/>
          <p:cNvPicPr preferRelativeResize="0"/>
          <p:nvPr/>
        </p:nvPicPr>
        <p:blipFill rotWithShape="1">
          <a:blip r:embed="rId4">
            <a:alphaModFix/>
          </a:blip>
          <a:srcRect b="46808" l="0" r="71709" t="14203"/>
          <a:stretch/>
        </p:blipFill>
        <p:spPr>
          <a:xfrm>
            <a:off x="79700" y="1894662"/>
            <a:ext cx="2108100" cy="1847325"/>
          </a:xfrm>
          <a:prstGeom prst="rect">
            <a:avLst/>
          </a:prstGeom>
          <a:noFill/>
          <a:ln>
            <a:noFill/>
          </a:ln>
        </p:spPr>
      </p:pic>
      <p:pic>
        <p:nvPicPr>
          <p:cNvPr id="353" name="Google Shape;353;p43"/>
          <p:cNvPicPr preferRelativeResize="0"/>
          <p:nvPr/>
        </p:nvPicPr>
        <p:blipFill rotWithShape="1">
          <a:blip r:embed="rId4">
            <a:alphaModFix/>
          </a:blip>
          <a:srcRect b="35739" l="62412" r="30491" t="55699"/>
          <a:stretch/>
        </p:blipFill>
        <p:spPr>
          <a:xfrm>
            <a:off x="6161200" y="3799825"/>
            <a:ext cx="528776" cy="405676"/>
          </a:xfrm>
          <a:prstGeom prst="rect">
            <a:avLst/>
          </a:prstGeom>
          <a:noFill/>
          <a:ln>
            <a:noFill/>
          </a:ln>
        </p:spPr>
      </p:pic>
      <p:pic>
        <p:nvPicPr>
          <p:cNvPr id="354" name="Google Shape;354;p43"/>
          <p:cNvPicPr preferRelativeResize="0"/>
          <p:nvPr/>
        </p:nvPicPr>
        <p:blipFill rotWithShape="1">
          <a:blip r:embed="rId4">
            <a:alphaModFix/>
          </a:blip>
          <a:srcRect b="27858" l="50459" r="36220" t="57687"/>
          <a:stretch/>
        </p:blipFill>
        <p:spPr>
          <a:xfrm>
            <a:off x="6689975" y="3799825"/>
            <a:ext cx="992526" cy="684875"/>
          </a:xfrm>
          <a:prstGeom prst="rect">
            <a:avLst/>
          </a:prstGeom>
          <a:noFill/>
          <a:ln>
            <a:noFill/>
          </a:ln>
        </p:spPr>
      </p:pic>
      <p:sp>
        <p:nvSpPr>
          <p:cNvPr id="355" name="Google Shape;355;p43"/>
          <p:cNvSpPr/>
          <p:nvPr/>
        </p:nvSpPr>
        <p:spPr>
          <a:xfrm>
            <a:off x="7621075" y="3752575"/>
            <a:ext cx="188400" cy="34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4"/>
          <p:cNvPicPr preferRelativeResize="0"/>
          <p:nvPr/>
        </p:nvPicPr>
        <p:blipFill>
          <a:blip r:embed="rId3">
            <a:alphaModFix/>
          </a:blip>
          <a:stretch>
            <a:fillRect/>
          </a:stretch>
        </p:blipFill>
        <p:spPr>
          <a:xfrm>
            <a:off x="563146" y="0"/>
            <a:ext cx="7935677" cy="5143499"/>
          </a:xfrm>
          <a:prstGeom prst="rect">
            <a:avLst/>
          </a:prstGeom>
          <a:noFill/>
          <a:ln>
            <a:noFill/>
          </a:ln>
        </p:spPr>
      </p:pic>
      <p:sp>
        <p:nvSpPr>
          <p:cNvPr id="361" name="Google Shape;361;p44"/>
          <p:cNvSpPr/>
          <p:nvPr/>
        </p:nvSpPr>
        <p:spPr>
          <a:xfrm>
            <a:off x="0" y="0"/>
            <a:ext cx="666600" cy="5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4"/>
          <p:cNvSpPr/>
          <p:nvPr/>
        </p:nvSpPr>
        <p:spPr>
          <a:xfrm>
            <a:off x="8477400" y="0"/>
            <a:ext cx="666600" cy="5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366" name="Shape 366"/>
        <p:cNvGrpSpPr/>
        <p:nvPr/>
      </p:nvGrpSpPr>
      <p:grpSpPr>
        <a:xfrm>
          <a:off x="0" y="0"/>
          <a:ext cx="0" cy="0"/>
          <a:chOff x="0" y="0"/>
          <a:chExt cx="0" cy="0"/>
        </a:xfrm>
      </p:grpSpPr>
      <p:pic>
        <p:nvPicPr>
          <p:cNvPr id="367" name="Google Shape;367;p45"/>
          <p:cNvPicPr preferRelativeResize="0"/>
          <p:nvPr/>
        </p:nvPicPr>
        <p:blipFill rotWithShape="1">
          <a:blip r:embed="rId3">
            <a:alphaModFix/>
          </a:blip>
          <a:srcRect b="10130" l="0" r="0" t="2988"/>
          <a:stretch/>
        </p:blipFill>
        <p:spPr>
          <a:xfrm>
            <a:off x="1783209" y="0"/>
            <a:ext cx="6119439" cy="5143501"/>
          </a:xfrm>
          <a:prstGeom prst="rect">
            <a:avLst/>
          </a:prstGeom>
          <a:noFill/>
          <a:ln>
            <a:noFill/>
          </a:ln>
        </p:spPr>
      </p:pic>
      <p:pic>
        <p:nvPicPr>
          <p:cNvPr id="368" name="Google Shape;368;p45"/>
          <p:cNvPicPr preferRelativeResize="0"/>
          <p:nvPr/>
        </p:nvPicPr>
        <p:blipFill>
          <a:blip r:embed="rId4">
            <a:alphaModFix/>
          </a:blip>
          <a:stretch>
            <a:fillRect/>
          </a:stretch>
        </p:blipFill>
        <p:spPr>
          <a:xfrm>
            <a:off x="258227" y="911150"/>
            <a:ext cx="1442417" cy="1537450"/>
          </a:xfrm>
          <a:prstGeom prst="rect">
            <a:avLst/>
          </a:prstGeom>
          <a:noFill/>
          <a:ln>
            <a:noFill/>
          </a:ln>
        </p:spPr>
      </p:pic>
      <p:pic>
        <p:nvPicPr>
          <p:cNvPr id="369" name="Google Shape;369;p45"/>
          <p:cNvPicPr preferRelativeResize="0"/>
          <p:nvPr/>
        </p:nvPicPr>
        <p:blipFill>
          <a:blip r:embed="rId5">
            <a:alphaModFix/>
          </a:blip>
          <a:stretch>
            <a:fillRect/>
          </a:stretch>
        </p:blipFill>
        <p:spPr>
          <a:xfrm>
            <a:off x="182925" y="2680425"/>
            <a:ext cx="1665475" cy="1298525"/>
          </a:xfrm>
          <a:prstGeom prst="rect">
            <a:avLst/>
          </a:prstGeom>
          <a:noFill/>
          <a:ln>
            <a:noFill/>
          </a:ln>
        </p:spPr>
      </p:pic>
      <p:sp>
        <p:nvSpPr>
          <p:cNvPr id="370" name="Google Shape;370;p45"/>
          <p:cNvSpPr/>
          <p:nvPr/>
        </p:nvSpPr>
        <p:spPr>
          <a:xfrm>
            <a:off x="0" y="0"/>
            <a:ext cx="1891800" cy="5361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5"/>
          <p:cNvSpPr/>
          <p:nvPr/>
        </p:nvSpPr>
        <p:spPr>
          <a:xfrm>
            <a:off x="7252200" y="0"/>
            <a:ext cx="1891800" cy="5361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6"/>
          <p:cNvSpPr txBox="1"/>
          <p:nvPr>
            <p:ph idx="1" type="body"/>
          </p:nvPr>
        </p:nvSpPr>
        <p:spPr>
          <a:xfrm>
            <a:off x="214525" y="2245850"/>
            <a:ext cx="2654400" cy="2115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ru" sz="1200">
                <a:solidFill>
                  <a:srgbClr val="333333"/>
                </a:solidFill>
                <a:highlight>
                  <a:srgbClr val="FFFFFF"/>
                </a:highlight>
                <a:latin typeface="Arial"/>
                <a:ea typeface="Arial"/>
                <a:cs typeface="Arial"/>
                <a:sym typeface="Arial"/>
              </a:rPr>
              <a:t>Spark SQL is a </a:t>
            </a:r>
            <a:r>
              <a:rPr lang="ru" sz="1200">
                <a:solidFill>
                  <a:schemeClr val="dk2"/>
                </a:solidFill>
                <a:highlight>
                  <a:srgbClr val="FFFFFF"/>
                </a:highlight>
                <a:uFill>
                  <a:noFill/>
                </a:uFill>
                <a:latin typeface="Arial"/>
                <a:ea typeface="Arial"/>
                <a:cs typeface="Arial"/>
                <a:sym typeface="Arial"/>
                <a:hlinkClick r:id="rId3">
                  <a:extLst>
                    <a:ext uri="{A12FA001-AC4F-418D-AE19-62706E023703}">
                      <ahyp:hlinkClr val="tx"/>
                    </a:ext>
                  </a:extLst>
                </a:hlinkClick>
              </a:rPr>
              <a:t>Spark</a:t>
            </a:r>
            <a:r>
              <a:rPr lang="ru" sz="1200">
                <a:solidFill>
                  <a:srgbClr val="333333"/>
                </a:solidFill>
                <a:highlight>
                  <a:srgbClr val="FFFFFF"/>
                </a:highlight>
                <a:latin typeface="Arial"/>
                <a:ea typeface="Arial"/>
                <a:cs typeface="Arial"/>
                <a:sym typeface="Arial"/>
              </a:rPr>
              <a:t> module for </a:t>
            </a:r>
            <a:r>
              <a:rPr lang="ru" sz="1200">
                <a:solidFill>
                  <a:schemeClr val="accent3"/>
                </a:solidFill>
                <a:highlight>
                  <a:srgbClr val="FFFFFF"/>
                </a:highlight>
                <a:latin typeface="Arial"/>
                <a:ea typeface="Arial"/>
                <a:cs typeface="Arial"/>
                <a:sym typeface="Arial"/>
              </a:rPr>
              <a:t>structured data processing</a:t>
            </a:r>
            <a:r>
              <a:rPr lang="ru" sz="1200">
                <a:solidFill>
                  <a:srgbClr val="333333"/>
                </a:solidFill>
                <a:highlight>
                  <a:srgbClr val="FFFFFF"/>
                </a:highlight>
                <a:latin typeface="Arial"/>
                <a:ea typeface="Arial"/>
                <a:cs typeface="Arial"/>
                <a:sym typeface="Arial"/>
              </a:rPr>
              <a:t>. It provides a programming abstraction called DataFrames and can also act as a </a:t>
            </a:r>
            <a:r>
              <a:rPr lang="ru" sz="1200">
                <a:solidFill>
                  <a:schemeClr val="accent3"/>
                </a:solidFill>
                <a:highlight>
                  <a:srgbClr val="FFFFFF"/>
                </a:highlight>
                <a:latin typeface="Arial"/>
                <a:ea typeface="Arial"/>
                <a:cs typeface="Arial"/>
                <a:sym typeface="Arial"/>
              </a:rPr>
              <a:t>distributed SQL query engine</a:t>
            </a:r>
            <a:r>
              <a:rPr lang="ru" sz="1200">
                <a:solidFill>
                  <a:srgbClr val="333333"/>
                </a:solidFill>
                <a:highlight>
                  <a:srgbClr val="FFFFFF"/>
                </a:highlight>
                <a:latin typeface="Arial"/>
                <a:ea typeface="Arial"/>
                <a:cs typeface="Arial"/>
                <a:sym typeface="Arial"/>
              </a:rPr>
              <a:t>. It enables unmodified</a:t>
            </a:r>
            <a:r>
              <a:rPr lang="ru" sz="1200">
                <a:solidFill>
                  <a:schemeClr val="dk2"/>
                </a:solidFill>
                <a:highlight>
                  <a:srgbClr val="FFFFFF"/>
                </a:highlight>
                <a:latin typeface="Arial"/>
                <a:ea typeface="Arial"/>
                <a:cs typeface="Arial"/>
                <a:sym typeface="Arial"/>
              </a:rPr>
              <a:t> </a:t>
            </a:r>
            <a:r>
              <a:rPr lang="ru" sz="1200">
                <a:solidFill>
                  <a:schemeClr val="dk2"/>
                </a:solidFill>
                <a:highlight>
                  <a:srgbClr val="FFFFFF"/>
                </a:highlight>
                <a:uFill>
                  <a:noFill/>
                </a:uFill>
                <a:latin typeface="Arial"/>
                <a:ea typeface="Arial"/>
                <a:cs typeface="Arial"/>
                <a:sym typeface="Arial"/>
                <a:hlinkClick r:id="rId4">
                  <a:extLst>
                    <a:ext uri="{A12FA001-AC4F-418D-AE19-62706E023703}">
                      <ahyp:hlinkClr val="tx"/>
                    </a:ext>
                  </a:extLst>
                </a:hlinkClick>
              </a:rPr>
              <a:t>Hadoop</a:t>
            </a:r>
            <a:r>
              <a:rPr lang="ru" sz="1200">
                <a:solidFill>
                  <a:schemeClr val="dk2"/>
                </a:solidFill>
                <a:highlight>
                  <a:srgbClr val="FFFFFF"/>
                </a:highlight>
                <a:latin typeface="Arial"/>
                <a:ea typeface="Arial"/>
                <a:cs typeface="Arial"/>
                <a:sym typeface="Arial"/>
              </a:rPr>
              <a:t> </a:t>
            </a:r>
            <a:r>
              <a:rPr lang="ru" sz="1200">
                <a:solidFill>
                  <a:srgbClr val="333333"/>
                </a:solidFill>
                <a:highlight>
                  <a:srgbClr val="FFFFFF"/>
                </a:highlight>
                <a:latin typeface="Arial"/>
                <a:ea typeface="Arial"/>
                <a:cs typeface="Arial"/>
                <a:sym typeface="Arial"/>
              </a:rPr>
              <a:t>Hive queries to run up to 100x faster on existing deployments and data.</a:t>
            </a:r>
            <a:endParaRPr sz="1200"/>
          </a:p>
        </p:txBody>
      </p:sp>
      <p:sp>
        <p:nvSpPr>
          <p:cNvPr id="377" name="Google Shape;377;p46"/>
          <p:cNvSpPr txBox="1"/>
          <p:nvPr>
            <p:ph type="title"/>
          </p:nvPr>
        </p:nvSpPr>
        <p:spPr>
          <a:xfrm>
            <a:off x="250750" y="1623000"/>
            <a:ext cx="2082000" cy="4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Spark SQL</a:t>
            </a:r>
            <a:endParaRPr b="0"/>
          </a:p>
        </p:txBody>
      </p:sp>
      <p:pic>
        <p:nvPicPr>
          <p:cNvPr id="378" name="Google Shape;378;p46"/>
          <p:cNvPicPr preferRelativeResize="0"/>
          <p:nvPr/>
        </p:nvPicPr>
        <p:blipFill rotWithShape="1">
          <a:blip r:embed="rId5">
            <a:alphaModFix/>
          </a:blip>
          <a:srcRect b="4292" l="4141" r="2583" t="1775"/>
          <a:stretch/>
        </p:blipFill>
        <p:spPr>
          <a:xfrm>
            <a:off x="3078850" y="0"/>
            <a:ext cx="6065150" cy="5143499"/>
          </a:xfrm>
          <a:prstGeom prst="rect">
            <a:avLst/>
          </a:prstGeom>
          <a:noFill/>
          <a:ln>
            <a:noFill/>
          </a:ln>
        </p:spPr>
      </p:pic>
      <p:sp>
        <p:nvSpPr>
          <p:cNvPr id="379" name="Google Shape;379;p46"/>
          <p:cNvSpPr/>
          <p:nvPr/>
        </p:nvSpPr>
        <p:spPr>
          <a:xfrm>
            <a:off x="0" y="0"/>
            <a:ext cx="3144000" cy="5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500875" y="1617800"/>
            <a:ext cx="2661000" cy="4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a:t>
            </a:r>
            <a:r>
              <a:rPr lang="ru"/>
              <a:t>uster and Node</a:t>
            </a:r>
            <a:endParaRPr b="0"/>
          </a:p>
        </p:txBody>
      </p:sp>
      <p:pic>
        <p:nvPicPr>
          <p:cNvPr id="149" name="Google Shape;149;p20"/>
          <p:cNvPicPr preferRelativeResize="0"/>
          <p:nvPr/>
        </p:nvPicPr>
        <p:blipFill>
          <a:blip r:embed="rId3">
            <a:alphaModFix/>
          </a:blip>
          <a:stretch>
            <a:fillRect/>
          </a:stretch>
        </p:blipFill>
        <p:spPr>
          <a:xfrm>
            <a:off x="3810425" y="120750"/>
            <a:ext cx="5114525" cy="4762500"/>
          </a:xfrm>
          <a:prstGeom prst="rect">
            <a:avLst/>
          </a:prstGeom>
          <a:noFill/>
          <a:ln>
            <a:noFill/>
          </a:ln>
        </p:spPr>
      </p:pic>
      <p:sp>
        <p:nvSpPr>
          <p:cNvPr id="150" name="Google Shape;150;p20"/>
          <p:cNvSpPr txBox="1"/>
          <p:nvPr/>
        </p:nvSpPr>
        <p:spPr>
          <a:xfrm>
            <a:off x="526525" y="2288450"/>
            <a:ext cx="2609700" cy="202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a:solidFill>
                  <a:srgbClr val="1D252C"/>
                </a:solidFill>
                <a:highlight>
                  <a:srgbClr val="F9FAFA"/>
                </a:highlight>
                <a:latin typeface="Lato"/>
                <a:ea typeface="Lato"/>
                <a:cs typeface="Lato"/>
                <a:sym typeface="Lato"/>
              </a:rPr>
              <a:t>Nodes represent physical or virtual machines that provide CPU and RAM resources for container-based applications. Nodes are grouped together into clusters.</a:t>
            </a:r>
            <a:endParaRPr>
              <a:solidFill>
                <a:schemeClr val="accent1"/>
              </a:solidFill>
              <a:latin typeface="Lato"/>
              <a:ea typeface="Lato"/>
              <a:cs typeface="Lato"/>
              <a:sym typeface="Lato"/>
            </a:endParaRPr>
          </a:p>
          <a:p>
            <a:pPr indent="0" lvl="0" marL="0" rtl="0" algn="l">
              <a:spcBef>
                <a:spcPts val="1200"/>
              </a:spcBef>
              <a:spcAft>
                <a:spcPts val="0"/>
              </a:spcAft>
              <a:buNone/>
            </a:pPr>
            <a:r>
              <a:t/>
            </a:r>
            <a:endParaRPr sz="13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7"/>
          <p:cNvPicPr preferRelativeResize="0"/>
          <p:nvPr/>
        </p:nvPicPr>
        <p:blipFill>
          <a:blip r:embed="rId3">
            <a:alphaModFix/>
          </a:blip>
          <a:stretch>
            <a:fillRect/>
          </a:stretch>
        </p:blipFill>
        <p:spPr>
          <a:xfrm>
            <a:off x="1705575" y="1351550"/>
            <a:ext cx="5385349" cy="3643925"/>
          </a:xfrm>
          <a:prstGeom prst="rect">
            <a:avLst/>
          </a:prstGeom>
          <a:noFill/>
          <a:ln>
            <a:noFill/>
          </a:ln>
        </p:spPr>
      </p:pic>
      <p:sp>
        <p:nvSpPr>
          <p:cNvPr id="385" name="Google Shape;385;p47"/>
          <p:cNvSpPr txBox="1"/>
          <p:nvPr>
            <p:ph type="title"/>
          </p:nvPr>
        </p:nvSpPr>
        <p:spPr>
          <a:xfrm>
            <a:off x="823150" y="639450"/>
            <a:ext cx="5519400" cy="4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What do I need to learn from this?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8"/>
          <p:cNvSpPr txBox="1"/>
          <p:nvPr>
            <p:ph type="title"/>
          </p:nvPr>
        </p:nvSpPr>
        <p:spPr>
          <a:xfrm>
            <a:off x="795175" y="615950"/>
            <a:ext cx="7086600" cy="52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a:t>
            </a:r>
            <a:r>
              <a:rPr lang="ru"/>
              <a:t>ample PySpark code </a:t>
            </a:r>
            <a:r>
              <a:rPr lang="ru"/>
              <a:t>example, word count</a:t>
            </a:r>
            <a:endParaRPr/>
          </a:p>
        </p:txBody>
      </p:sp>
      <p:sp>
        <p:nvSpPr>
          <p:cNvPr id="391" name="Google Shape;391;p48"/>
          <p:cNvSpPr txBox="1"/>
          <p:nvPr/>
        </p:nvSpPr>
        <p:spPr>
          <a:xfrm>
            <a:off x="954550" y="1463325"/>
            <a:ext cx="6636000" cy="333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0043FF"/>
                </a:solidFill>
                <a:highlight>
                  <a:srgbClr val="FFFFFF"/>
                </a:highlight>
                <a:latin typeface="Raleway"/>
                <a:ea typeface="Raleway"/>
                <a:cs typeface="Raleway"/>
                <a:sym typeface="Raleway"/>
              </a:rPr>
              <a:t>import</a:t>
            </a:r>
            <a:r>
              <a:rPr lang="ru" sz="1200">
                <a:highlight>
                  <a:srgbClr val="FFFFFF"/>
                </a:highlight>
                <a:latin typeface="Raleway"/>
                <a:ea typeface="Raleway"/>
                <a:cs typeface="Raleway"/>
                <a:sym typeface="Raleway"/>
              </a:rPr>
              <a:t> sys</a:t>
            </a:r>
            <a:endParaRPr sz="1200">
              <a:highlight>
                <a:srgbClr val="FFFFFF"/>
              </a:highlight>
              <a:latin typeface="Raleway"/>
              <a:ea typeface="Raleway"/>
              <a:cs typeface="Raleway"/>
              <a:sym typeface="Raleway"/>
            </a:endParaRPr>
          </a:p>
          <a:p>
            <a:pPr indent="0" lvl="0" marL="0" rtl="0" algn="l">
              <a:spcBef>
                <a:spcPts val="0"/>
              </a:spcBef>
              <a:spcAft>
                <a:spcPts val="0"/>
              </a:spcAft>
              <a:buNone/>
            </a:pPr>
            <a:r>
              <a:rPr lang="ru" sz="1200">
                <a:solidFill>
                  <a:srgbClr val="0043FF"/>
                </a:solidFill>
                <a:highlight>
                  <a:srgbClr val="FFFFFF"/>
                </a:highlight>
                <a:latin typeface="Raleway"/>
                <a:ea typeface="Raleway"/>
                <a:cs typeface="Raleway"/>
                <a:sym typeface="Raleway"/>
              </a:rPr>
              <a:t>from</a:t>
            </a:r>
            <a:r>
              <a:rPr lang="ru" sz="1200">
                <a:highlight>
                  <a:srgbClr val="FFFFFF"/>
                </a:highlight>
                <a:latin typeface="Raleway"/>
                <a:ea typeface="Raleway"/>
                <a:cs typeface="Raleway"/>
                <a:sym typeface="Raleway"/>
              </a:rPr>
              <a:t> pyspark </a:t>
            </a:r>
            <a:r>
              <a:rPr lang="ru" sz="1200">
                <a:solidFill>
                  <a:srgbClr val="0043FF"/>
                </a:solidFill>
                <a:highlight>
                  <a:srgbClr val="FFFFFF"/>
                </a:highlight>
                <a:latin typeface="Raleway"/>
                <a:ea typeface="Raleway"/>
                <a:cs typeface="Raleway"/>
                <a:sym typeface="Raleway"/>
              </a:rPr>
              <a:t>import</a:t>
            </a:r>
            <a:r>
              <a:rPr lang="ru" sz="1200">
                <a:highlight>
                  <a:srgbClr val="FFFFFF"/>
                </a:highlight>
                <a:latin typeface="Raleway"/>
                <a:ea typeface="Raleway"/>
                <a:cs typeface="Raleway"/>
                <a:sym typeface="Raleway"/>
              </a:rPr>
              <a:t> SparkContext</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 SparkConf</a:t>
            </a:r>
            <a:endParaRPr sz="1200">
              <a:highlight>
                <a:srgbClr val="FFFFFF"/>
              </a:highlight>
              <a:latin typeface="Raleway"/>
              <a:ea typeface="Raleway"/>
              <a:cs typeface="Raleway"/>
              <a:sym typeface="Raleway"/>
            </a:endParaRPr>
          </a:p>
          <a:p>
            <a:pPr indent="0" lvl="0" marL="0" rtl="0" algn="l">
              <a:spcBef>
                <a:spcPts val="0"/>
              </a:spcBef>
              <a:spcAft>
                <a:spcPts val="0"/>
              </a:spcAft>
              <a:buNone/>
            </a:pPr>
            <a:r>
              <a:t/>
            </a:r>
            <a:endParaRPr sz="1200">
              <a:highlight>
                <a:srgbClr val="FFFFFF"/>
              </a:highlight>
              <a:latin typeface="Raleway"/>
              <a:ea typeface="Raleway"/>
              <a:cs typeface="Raleway"/>
              <a:sym typeface="Raleway"/>
            </a:endParaRPr>
          </a:p>
          <a:p>
            <a:pPr indent="0" lvl="0" marL="0" rtl="0" algn="l">
              <a:spcBef>
                <a:spcPts val="0"/>
              </a:spcBef>
              <a:spcAft>
                <a:spcPts val="0"/>
              </a:spcAft>
              <a:buNone/>
            </a:pPr>
            <a:r>
              <a:rPr lang="ru" sz="1200">
                <a:solidFill>
                  <a:srgbClr val="0043FF"/>
                </a:solidFill>
                <a:highlight>
                  <a:srgbClr val="FFFFFF"/>
                </a:highlight>
                <a:latin typeface="Raleway"/>
                <a:ea typeface="Raleway"/>
                <a:cs typeface="Raleway"/>
                <a:sym typeface="Raleway"/>
              </a:rPr>
              <a:t>if</a:t>
            </a:r>
            <a:r>
              <a:rPr lang="ru" sz="1200">
                <a:highlight>
                  <a:srgbClr val="FFFFFF"/>
                </a:highlight>
                <a:latin typeface="Raleway"/>
                <a:ea typeface="Raleway"/>
                <a:cs typeface="Raleway"/>
                <a:sym typeface="Raleway"/>
              </a:rPr>
              <a:t> __name__ </a:t>
            </a:r>
            <a:r>
              <a:rPr lang="ru" sz="1200">
                <a:solidFill>
                  <a:srgbClr val="BB6500"/>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 </a:t>
            </a:r>
            <a:r>
              <a:rPr lang="ru" sz="1200">
                <a:solidFill>
                  <a:srgbClr val="149825"/>
                </a:solidFill>
                <a:highlight>
                  <a:srgbClr val="FFFFFF"/>
                </a:highlight>
                <a:latin typeface="Raleway"/>
                <a:ea typeface="Raleway"/>
                <a:cs typeface="Raleway"/>
                <a:sym typeface="Raleway"/>
              </a:rPr>
              <a:t>"__main__"</a:t>
            </a:r>
            <a:r>
              <a:rPr lang="ru" sz="1200">
                <a:solidFill>
                  <a:srgbClr val="999999"/>
                </a:solidFill>
                <a:highlight>
                  <a:srgbClr val="FFFFFF"/>
                </a:highlight>
                <a:latin typeface="Raleway"/>
                <a:ea typeface="Raleway"/>
                <a:cs typeface="Raleway"/>
                <a:sym typeface="Raleway"/>
              </a:rPr>
              <a:t>:</a:t>
            </a:r>
            <a:endParaRPr sz="1200">
              <a:highlight>
                <a:srgbClr val="FFFFFF"/>
              </a:highlight>
              <a:latin typeface="Raleway"/>
              <a:ea typeface="Raleway"/>
              <a:cs typeface="Raleway"/>
              <a:sym typeface="Raleway"/>
            </a:endParaRPr>
          </a:p>
          <a:p>
            <a:pPr indent="0" lvl="0" marL="0" rtl="0" algn="l">
              <a:spcBef>
                <a:spcPts val="0"/>
              </a:spcBef>
              <a:spcAft>
                <a:spcPts val="0"/>
              </a:spcAft>
              <a:buNone/>
            </a:pPr>
            <a:r>
              <a:rPr lang="ru" sz="1200">
                <a:highlight>
                  <a:srgbClr val="FFFFFF"/>
                </a:highlight>
                <a:latin typeface="Raleway"/>
                <a:ea typeface="Raleway"/>
                <a:cs typeface="Raleway"/>
                <a:sym typeface="Raleway"/>
              </a:rPr>
              <a:t>	</a:t>
            </a:r>
            <a:endParaRPr sz="1200">
              <a:highlight>
                <a:srgbClr val="FFFFFF"/>
              </a:highlight>
              <a:latin typeface="Raleway"/>
              <a:ea typeface="Raleway"/>
              <a:cs typeface="Raleway"/>
              <a:sym typeface="Raleway"/>
            </a:endParaRPr>
          </a:p>
          <a:p>
            <a:pPr indent="457200" lvl="0" marL="0" rtl="0" algn="l">
              <a:spcBef>
                <a:spcPts val="0"/>
              </a:spcBef>
              <a:spcAft>
                <a:spcPts val="0"/>
              </a:spcAft>
              <a:buNone/>
            </a:pPr>
            <a:r>
              <a:rPr lang="ru" sz="1200">
                <a:solidFill>
                  <a:srgbClr val="BEBEBE"/>
                </a:solidFill>
                <a:highlight>
                  <a:srgbClr val="FFFFFF"/>
                </a:highlight>
                <a:latin typeface="Raleway"/>
                <a:ea typeface="Raleway"/>
                <a:cs typeface="Raleway"/>
                <a:sym typeface="Raleway"/>
              </a:rPr>
              <a:t># create Spark context with necessary configuration</a:t>
            </a:r>
            <a:endParaRPr sz="1200">
              <a:highlight>
                <a:srgbClr val="FFFFFF"/>
              </a:highlight>
              <a:latin typeface="Raleway"/>
              <a:ea typeface="Raleway"/>
              <a:cs typeface="Raleway"/>
              <a:sym typeface="Raleway"/>
            </a:endParaRPr>
          </a:p>
          <a:p>
            <a:pPr indent="0" lvl="0" marL="0" rtl="0" algn="l">
              <a:spcBef>
                <a:spcPts val="0"/>
              </a:spcBef>
              <a:spcAft>
                <a:spcPts val="0"/>
              </a:spcAft>
              <a:buNone/>
            </a:pPr>
            <a:r>
              <a:rPr lang="ru" sz="1200">
                <a:highlight>
                  <a:srgbClr val="FFFFFF"/>
                </a:highlight>
                <a:latin typeface="Raleway"/>
                <a:ea typeface="Raleway"/>
                <a:cs typeface="Raleway"/>
                <a:sym typeface="Raleway"/>
              </a:rPr>
              <a:t>	sc </a:t>
            </a:r>
            <a:r>
              <a:rPr lang="ru" sz="1200">
                <a:solidFill>
                  <a:srgbClr val="BB6500"/>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 SparkContext</a:t>
            </a:r>
            <a:r>
              <a:rPr lang="ru" sz="1200">
                <a:solidFill>
                  <a:srgbClr val="999999"/>
                </a:solidFill>
                <a:highlight>
                  <a:srgbClr val="FFFFFF"/>
                </a:highlight>
                <a:latin typeface="Raleway"/>
                <a:ea typeface="Raleway"/>
                <a:cs typeface="Raleway"/>
                <a:sym typeface="Raleway"/>
              </a:rPr>
              <a:t>(</a:t>
            </a:r>
            <a:r>
              <a:rPr lang="ru" sz="1200">
                <a:solidFill>
                  <a:srgbClr val="149825"/>
                </a:solidFill>
                <a:highlight>
                  <a:srgbClr val="FFFFFF"/>
                </a:highlight>
                <a:latin typeface="Raleway"/>
                <a:ea typeface="Raleway"/>
                <a:cs typeface="Raleway"/>
                <a:sym typeface="Raleway"/>
              </a:rPr>
              <a:t>"local"</a:t>
            </a:r>
            <a:r>
              <a:rPr lang="ru" sz="1200">
                <a:solidFill>
                  <a:srgbClr val="999999"/>
                </a:solidFill>
                <a:highlight>
                  <a:srgbClr val="FFFFFF"/>
                </a:highlight>
                <a:latin typeface="Raleway"/>
                <a:ea typeface="Raleway"/>
                <a:cs typeface="Raleway"/>
                <a:sym typeface="Raleway"/>
              </a:rPr>
              <a:t>,</a:t>
            </a:r>
            <a:r>
              <a:rPr lang="ru" sz="1200">
                <a:solidFill>
                  <a:srgbClr val="149825"/>
                </a:solidFill>
                <a:highlight>
                  <a:srgbClr val="FFFFFF"/>
                </a:highlight>
                <a:latin typeface="Raleway"/>
                <a:ea typeface="Raleway"/>
                <a:cs typeface="Raleway"/>
                <a:sym typeface="Raleway"/>
              </a:rPr>
              <a:t>"PySpark Word Count Exmaple"</a:t>
            </a:r>
            <a:r>
              <a:rPr lang="ru" sz="1200">
                <a:solidFill>
                  <a:srgbClr val="999999"/>
                </a:solidFill>
                <a:highlight>
                  <a:srgbClr val="FFFFFF"/>
                </a:highlight>
                <a:latin typeface="Raleway"/>
                <a:ea typeface="Raleway"/>
                <a:cs typeface="Raleway"/>
                <a:sym typeface="Raleway"/>
              </a:rPr>
              <a:t>)</a:t>
            </a:r>
            <a:endParaRPr sz="1200">
              <a:highlight>
                <a:srgbClr val="FFFFFF"/>
              </a:highlight>
              <a:latin typeface="Raleway"/>
              <a:ea typeface="Raleway"/>
              <a:cs typeface="Raleway"/>
              <a:sym typeface="Raleway"/>
            </a:endParaRPr>
          </a:p>
          <a:p>
            <a:pPr indent="0" lvl="0" marL="0" rtl="0" algn="l">
              <a:spcBef>
                <a:spcPts val="0"/>
              </a:spcBef>
              <a:spcAft>
                <a:spcPts val="0"/>
              </a:spcAft>
              <a:buNone/>
            </a:pPr>
            <a:r>
              <a:t/>
            </a:r>
            <a:endParaRPr sz="1200">
              <a:highlight>
                <a:srgbClr val="FFFFFF"/>
              </a:highlight>
              <a:latin typeface="Raleway"/>
              <a:ea typeface="Raleway"/>
              <a:cs typeface="Raleway"/>
              <a:sym typeface="Raleway"/>
            </a:endParaRPr>
          </a:p>
          <a:p>
            <a:pPr indent="0" lvl="0" marL="0" rtl="0" algn="l">
              <a:spcBef>
                <a:spcPts val="0"/>
              </a:spcBef>
              <a:spcAft>
                <a:spcPts val="0"/>
              </a:spcAft>
              <a:buNone/>
            </a:pPr>
            <a:r>
              <a:rPr lang="ru" sz="1200">
                <a:highlight>
                  <a:srgbClr val="FFFFFF"/>
                </a:highlight>
                <a:latin typeface="Raleway"/>
                <a:ea typeface="Raleway"/>
                <a:cs typeface="Raleway"/>
                <a:sym typeface="Raleway"/>
              </a:rPr>
              <a:t>	</a:t>
            </a:r>
            <a:r>
              <a:rPr lang="ru" sz="1200">
                <a:solidFill>
                  <a:srgbClr val="BEBEBE"/>
                </a:solidFill>
                <a:highlight>
                  <a:srgbClr val="FFFFFF"/>
                </a:highlight>
                <a:latin typeface="Raleway"/>
                <a:ea typeface="Raleway"/>
                <a:cs typeface="Raleway"/>
                <a:sym typeface="Raleway"/>
              </a:rPr>
              <a:t># read data from text file and split each line into words</a:t>
            </a:r>
            <a:endParaRPr sz="1200">
              <a:highlight>
                <a:srgbClr val="FFFFFF"/>
              </a:highlight>
              <a:latin typeface="Raleway"/>
              <a:ea typeface="Raleway"/>
              <a:cs typeface="Raleway"/>
              <a:sym typeface="Raleway"/>
            </a:endParaRPr>
          </a:p>
          <a:p>
            <a:pPr indent="0" lvl="0" marL="0" rtl="0" algn="l">
              <a:spcBef>
                <a:spcPts val="0"/>
              </a:spcBef>
              <a:spcAft>
                <a:spcPts val="0"/>
              </a:spcAft>
              <a:buNone/>
            </a:pPr>
            <a:r>
              <a:rPr lang="ru" sz="1200">
                <a:highlight>
                  <a:srgbClr val="FFFFFF"/>
                </a:highlight>
                <a:latin typeface="Raleway"/>
                <a:ea typeface="Raleway"/>
                <a:cs typeface="Raleway"/>
                <a:sym typeface="Raleway"/>
              </a:rPr>
              <a:t>	words </a:t>
            </a:r>
            <a:r>
              <a:rPr lang="ru" sz="1200">
                <a:solidFill>
                  <a:srgbClr val="BB6500"/>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 sc</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textFile</a:t>
            </a:r>
            <a:r>
              <a:rPr lang="ru" sz="1200">
                <a:solidFill>
                  <a:srgbClr val="999999"/>
                </a:solidFill>
                <a:highlight>
                  <a:srgbClr val="FFFFFF"/>
                </a:highlight>
                <a:latin typeface="Raleway"/>
                <a:ea typeface="Raleway"/>
                <a:cs typeface="Raleway"/>
                <a:sym typeface="Raleway"/>
              </a:rPr>
              <a:t>(</a:t>
            </a:r>
            <a:r>
              <a:rPr lang="ru" sz="1200">
                <a:solidFill>
                  <a:srgbClr val="149825"/>
                </a:solidFill>
                <a:highlight>
                  <a:srgbClr val="FFFFFF"/>
                </a:highlight>
                <a:latin typeface="Raleway"/>
                <a:ea typeface="Raleway"/>
                <a:cs typeface="Raleway"/>
                <a:sym typeface="Raleway"/>
              </a:rPr>
              <a:t>"D:/workspace/spark/input.txt"</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flatMap</a:t>
            </a:r>
            <a:r>
              <a:rPr lang="ru" sz="1200">
                <a:solidFill>
                  <a:srgbClr val="999999"/>
                </a:solidFill>
                <a:highlight>
                  <a:srgbClr val="FFFFFF"/>
                </a:highlight>
                <a:latin typeface="Raleway"/>
                <a:ea typeface="Raleway"/>
                <a:cs typeface="Raleway"/>
                <a:sym typeface="Raleway"/>
              </a:rPr>
              <a:t>(</a:t>
            </a:r>
            <a:r>
              <a:rPr lang="ru" sz="1200">
                <a:solidFill>
                  <a:srgbClr val="0043FF"/>
                </a:solidFill>
                <a:highlight>
                  <a:srgbClr val="FFFFFF"/>
                </a:highlight>
                <a:latin typeface="Raleway"/>
                <a:ea typeface="Raleway"/>
                <a:cs typeface="Raleway"/>
                <a:sym typeface="Raleway"/>
              </a:rPr>
              <a:t>lambda</a:t>
            </a:r>
            <a:r>
              <a:rPr lang="ru" sz="1200">
                <a:highlight>
                  <a:srgbClr val="FFFFFF"/>
                </a:highlight>
                <a:latin typeface="Raleway"/>
                <a:ea typeface="Raleway"/>
                <a:cs typeface="Raleway"/>
                <a:sym typeface="Raleway"/>
              </a:rPr>
              <a:t> line</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 </a:t>
            </a:r>
            <a:r>
              <a:rPr lang="ru" sz="1200">
                <a:highlight>
                  <a:srgbClr val="FFFFFF"/>
                </a:highlight>
                <a:latin typeface="Raleway"/>
                <a:ea typeface="Raleway"/>
                <a:cs typeface="Raleway"/>
                <a:sym typeface="Raleway"/>
              </a:rPr>
              <a:t>line</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split</a:t>
            </a:r>
            <a:r>
              <a:rPr lang="ru" sz="1200">
                <a:solidFill>
                  <a:srgbClr val="999999"/>
                </a:solidFill>
                <a:highlight>
                  <a:srgbClr val="FFFFFF"/>
                </a:highlight>
                <a:latin typeface="Raleway"/>
                <a:ea typeface="Raleway"/>
                <a:cs typeface="Raleway"/>
                <a:sym typeface="Raleway"/>
              </a:rPr>
              <a:t>(</a:t>
            </a:r>
            <a:r>
              <a:rPr lang="ru" sz="1200">
                <a:solidFill>
                  <a:srgbClr val="149825"/>
                </a:solidFill>
                <a:highlight>
                  <a:srgbClr val="FFFFFF"/>
                </a:highlight>
                <a:latin typeface="Raleway"/>
                <a:ea typeface="Raleway"/>
                <a:cs typeface="Raleway"/>
                <a:sym typeface="Raleway"/>
              </a:rPr>
              <a:t>" "</a:t>
            </a:r>
            <a:r>
              <a:rPr lang="ru" sz="1200">
                <a:solidFill>
                  <a:srgbClr val="999999"/>
                </a:solidFill>
                <a:highlight>
                  <a:srgbClr val="FFFFFF"/>
                </a:highlight>
                <a:latin typeface="Raleway"/>
                <a:ea typeface="Raleway"/>
                <a:cs typeface="Raleway"/>
                <a:sym typeface="Raleway"/>
              </a:rPr>
              <a:t>))</a:t>
            </a:r>
            <a:endParaRPr sz="1200">
              <a:highlight>
                <a:srgbClr val="FFFFFF"/>
              </a:highlight>
              <a:latin typeface="Raleway"/>
              <a:ea typeface="Raleway"/>
              <a:cs typeface="Raleway"/>
              <a:sym typeface="Raleway"/>
            </a:endParaRPr>
          </a:p>
          <a:p>
            <a:pPr indent="0" lvl="0" marL="0" rtl="0" algn="l">
              <a:spcBef>
                <a:spcPts val="0"/>
              </a:spcBef>
              <a:spcAft>
                <a:spcPts val="0"/>
              </a:spcAft>
              <a:buNone/>
            </a:pPr>
            <a:r>
              <a:rPr lang="ru" sz="1200">
                <a:highlight>
                  <a:srgbClr val="FFFFFF"/>
                </a:highlight>
                <a:latin typeface="Raleway"/>
                <a:ea typeface="Raleway"/>
                <a:cs typeface="Raleway"/>
                <a:sym typeface="Raleway"/>
              </a:rPr>
              <a:t>	</a:t>
            </a:r>
            <a:endParaRPr sz="1200">
              <a:highlight>
                <a:srgbClr val="FFFFFF"/>
              </a:highlight>
              <a:latin typeface="Raleway"/>
              <a:ea typeface="Raleway"/>
              <a:cs typeface="Raleway"/>
              <a:sym typeface="Raleway"/>
            </a:endParaRPr>
          </a:p>
          <a:p>
            <a:pPr indent="0" lvl="0" marL="0" rtl="0" algn="l">
              <a:spcBef>
                <a:spcPts val="0"/>
              </a:spcBef>
              <a:spcAft>
                <a:spcPts val="0"/>
              </a:spcAft>
              <a:buNone/>
            </a:pPr>
            <a:r>
              <a:rPr lang="ru" sz="1200">
                <a:highlight>
                  <a:srgbClr val="FFFFFF"/>
                </a:highlight>
                <a:latin typeface="Raleway"/>
                <a:ea typeface="Raleway"/>
                <a:cs typeface="Raleway"/>
                <a:sym typeface="Raleway"/>
              </a:rPr>
              <a:t>	</a:t>
            </a:r>
            <a:r>
              <a:rPr lang="ru" sz="1200">
                <a:solidFill>
                  <a:srgbClr val="BEBEBE"/>
                </a:solidFill>
                <a:highlight>
                  <a:srgbClr val="FFFFFF"/>
                </a:highlight>
                <a:latin typeface="Raleway"/>
                <a:ea typeface="Raleway"/>
                <a:cs typeface="Raleway"/>
                <a:sym typeface="Raleway"/>
              </a:rPr>
              <a:t># count the occurrence of each word</a:t>
            </a:r>
            <a:endParaRPr sz="1200">
              <a:highlight>
                <a:srgbClr val="FFFFFF"/>
              </a:highlight>
              <a:latin typeface="Raleway"/>
              <a:ea typeface="Raleway"/>
              <a:cs typeface="Raleway"/>
              <a:sym typeface="Raleway"/>
            </a:endParaRPr>
          </a:p>
          <a:p>
            <a:pPr indent="0" lvl="0" marL="0" rtl="0" algn="l">
              <a:spcBef>
                <a:spcPts val="0"/>
              </a:spcBef>
              <a:spcAft>
                <a:spcPts val="0"/>
              </a:spcAft>
              <a:buNone/>
            </a:pPr>
            <a:r>
              <a:rPr lang="ru" sz="1200">
                <a:highlight>
                  <a:srgbClr val="FFFFFF"/>
                </a:highlight>
                <a:latin typeface="Raleway"/>
                <a:ea typeface="Raleway"/>
                <a:cs typeface="Raleway"/>
                <a:sym typeface="Raleway"/>
              </a:rPr>
              <a:t>	wordCounts </a:t>
            </a:r>
            <a:r>
              <a:rPr lang="ru" sz="1200">
                <a:solidFill>
                  <a:srgbClr val="BB6500"/>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 words</a:t>
            </a:r>
            <a:r>
              <a:rPr lang="ru" sz="1200">
                <a:solidFill>
                  <a:srgbClr val="999999"/>
                </a:solidFill>
                <a:highlight>
                  <a:srgbClr val="FFFFFF"/>
                </a:highlight>
                <a:latin typeface="Raleway"/>
                <a:ea typeface="Raleway"/>
                <a:cs typeface="Raleway"/>
                <a:sym typeface="Raleway"/>
              </a:rPr>
              <a:t>.</a:t>
            </a:r>
            <a:r>
              <a:rPr lang="ru" sz="1200">
                <a:solidFill>
                  <a:srgbClr val="149825"/>
                </a:solidFill>
                <a:highlight>
                  <a:srgbClr val="FFFFFF"/>
                </a:highlight>
                <a:latin typeface="Raleway"/>
                <a:ea typeface="Raleway"/>
                <a:cs typeface="Raleway"/>
                <a:sym typeface="Raleway"/>
              </a:rPr>
              <a:t>map</a:t>
            </a:r>
            <a:r>
              <a:rPr lang="ru" sz="1200">
                <a:solidFill>
                  <a:srgbClr val="999999"/>
                </a:solidFill>
                <a:highlight>
                  <a:srgbClr val="FFFFFF"/>
                </a:highlight>
                <a:latin typeface="Raleway"/>
                <a:ea typeface="Raleway"/>
                <a:cs typeface="Raleway"/>
                <a:sym typeface="Raleway"/>
              </a:rPr>
              <a:t>(</a:t>
            </a:r>
            <a:r>
              <a:rPr lang="ru" sz="1200">
                <a:solidFill>
                  <a:srgbClr val="0043FF"/>
                </a:solidFill>
                <a:highlight>
                  <a:srgbClr val="FFFFFF"/>
                </a:highlight>
                <a:latin typeface="Raleway"/>
                <a:ea typeface="Raleway"/>
                <a:cs typeface="Raleway"/>
                <a:sym typeface="Raleway"/>
              </a:rPr>
              <a:t>lambda</a:t>
            </a:r>
            <a:r>
              <a:rPr lang="ru" sz="1200">
                <a:highlight>
                  <a:srgbClr val="FFFFFF"/>
                </a:highlight>
                <a:latin typeface="Raleway"/>
                <a:ea typeface="Raleway"/>
                <a:cs typeface="Raleway"/>
                <a:sym typeface="Raleway"/>
              </a:rPr>
              <a:t> word</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 </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word</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 </a:t>
            </a:r>
            <a:r>
              <a:rPr lang="ru" sz="1200">
                <a:solidFill>
                  <a:srgbClr val="FF6A00"/>
                </a:solidFill>
                <a:highlight>
                  <a:srgbClr val="FFFFFF"/>
                </a:highlight>
                <a:latin typeface="Raleway"/>
                <a:ea typeface="Raleway"/>
                <a:cs typeface="Raleway"/>
                <a:sym typeface="Raleway"/>
              </a:rPr>
              <a:t>1</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reduceByKey</a:t>
            </a:r>
            <a:r>
              <a:rPr lang="ru" sz="1200">
                <a:solidFill>
                  <a:srgbClr val="999999"/>
                </a:solidFill>
                <a:highlight>
                  <a:srgbClr val="FFFFFF"/>
                </a:highlight>
                <a:latin typeface="Raleway"/>
                <a:ea typeface="Raleway"/>
                <a:cs typeface="Raleway"/>
                <a:sym typeface="Raleway"/>
              </a:rPr>
              <a:t>(</a:t>
            </a:r>
            <a:r>
              <a:rPr lang="ru" sz="1200">
                <a:solidFill>
                  <a:srgbClr val="0043FF"/>
                </a:solidFill>
                <a:highlight>
                  <a:srgbClr val="FFFFFF"/>
                </a:highlight>
                <a:latin typeface="Raleway"/>
                <a:ea typeface="Raleway"/>
                <a:cs typeface="Raleway"/>
                <a:sym typeface="Raleway"/>
              </a:rPr>
              <a:t>lambda</a:t>
            </a:r>
            <a:r>
              <a:rPr lang="ru" sz="1200">
                <a:highlight>
                  <a:srgbClr val="FFFFFF"/>
                </a:highlight>
                <a:latin typeface="Raleway"/>
                <a:ea typeface="Raleway"/>
                <a:cs typeface="Raleway"/>
                <a:sym typeface="Raleway"/>
              </a:rPr>
              <a:t> a</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b</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a </a:t>
            </a:r>
            <a:r>
              <a:rPr lang="ru" sz="1200">
                <a:solidFill>
                  <a:srgbClr val="BB6500"/>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b</a:t>
            </a:r>
            <a:r>
              <a:rPr lang="ru" sz="1200">
                <a:solidFill>
                  <a:srgbClr val="999999"/>
                </a:solidFill>
                <a:highlight>
                  <a:srgbClr val="FFFFFF"/>
                </a:highlight>
                <a:latin typeface="Raleway"/>
                <a:ea typeface="Raleway"/>
                <a:cs typeface="Raleway"/>
                <a:sym typeface="Raleway"/>
              </a:rPr>
              <a:t>)</a:t>
            </a:r>
            <a:endParaRPr sz="1200">
              <a:highlight>
                <a:srgbClr val="FFFFFF"/>
              </a:highlight>
              <a:latin typeface="Raleway"/>
              <a:ea typeface="Raleway"/>
              <a:cs typeface="Raleway"/>
              <a:sym typeface="Raleway"/>
            </a:endParaRPr>
          </a:p>
          <a:p>
            <a:pPr indent="0" lvl="0" marL="0" rtl="0" algn="l">
              <a:spcBef>
                <a:spcPts val="0"/>
              </a:spcBef>
              <a:spcAft>
                <a:spcPts val="0"/>
              </a:spcAft>
              <a:buNone/>
            </a:pPr>
            <a:r>
              <a:rPr lang="ru" sz="1200">
                <a:highlight>
                  <a:srgbClr val="FFFFFF"/>
                </a:highlight>
                <a:latin typeface="Raleway"/>
                <a:ea typeface="Raleway"/>
                <a:cs typeface="Raleway"/>
                <a:sym typeface="Raleway"/>
              </a:rPr>
              <a:t>	</a:t>
            </a:r>
            <a:endParaRPr sz="1200">
              <a:highlight>
                <a:srgbClr val="FFFFFF"/>
              </a:highlight>
              <a:latin typeface="Raleway"/>
              <a:ea typeface="Raleway"/>
              <a:cs typeface="Raleway"/>
              <a:sym typeface="Raleway"/>
            </a:endParaRPr>
          </a:p>
          <a:p>
            <a:pPr indent="0" lvl="0" marL="0" rtl="0" algn="l">
              <a:spcBef>
                <a:spcPts val="0"/>
              </a:spcBef>
              <a:spcAft>
                <a:spcPts val="0"/>
              </a:spcAft>
              <a:buNone/>
            </a:pPr>
            <a:r>
              <a:rPr lang="ru" sz="1200">
                <a:highlight>
                  <a:srgbClr val="FFFFFF"/>
                </a:highlight>
                <a:latin typeface="Raleway"/>
                <a:ea typeface="Raleway"/>
                <a:cs typeface="Raleway"/>
                <a:sym typeface="Raleway"/>
              </a:rPr>
              <a:t>	</a:t>
            </a:r>
            <a:r>
              <a:rPr lang="ru" sz="1200">
                <a:solidFill>
                  <a:srgbClr val="BEBEBE"/>
                </a:solidFill>
                <a:highlight>
                  <a:srgbClr val="FFFFFF"/>
                </a:highlight>
                <a:latin typeface="Raleway"/>
                <a:ea typeface="Raleway"/>
                <a:cs typeface="Raleway"/>
                <a:sym typeface="Raleway"/>
              </a:rPr>
              <a:t># save the counts to output</a:t>
            </a:r>
            <a:endParaRPr sz="1200">
              <a:highlight>
                <a:srgbClr val="FFFFFF"/>
              </a:highlight>
              <a:latin typeface="Raleway"/>
              <a:ea typeface="Raleway"/>
              <a:cs typeface="Raleway"/>
              <a:sym typeface="Raleway"/>
            </a:endParaRPr>
          </a:p>
          <a:p>
            <a:pPr indent="0" lvl="0" marL="139700" marR="139700" rtl="0" algn="l">
              <a:lnSpc>
                <a:spcPct val="150000"/>
              </a:lnSpc>
              <a:spcBef>
                <a:spcPts val="1500"/>
              </a:spcBef>
              <a:spcAft>
                <a:spcPts val="1500"/>
              </a:spcAft>
              <a:buNone/>
            </a:pPr>
            <a:r>
              <a:rPr lang="ru" sz="1200">
                <a:highlight>
                  <a:srgbClr val="FFFFFF"/>
                </a:highlight>
                <a:latin typeface="Raleway"/>
                <a:ea typeface="Raleway"/>
                <a:cs typeface="Raleway"/>
                <a:sym typeface="Raleway"/>
              </a:rPr>
              <a:t>	wordCounts</a:t>
            </a:r>
            <a:r>
              <a:rPr lang="ru" sz="1200">
                <a:solidFill>
                  <a:srgbClr val="999999"/>
                </a:solidFill>
                <a:highlight>
                  <a:srgbClr val="FFFFFF"/>
                </a:highlight>
                <a:latin typeface="Raleway"/>
                <a:ea typeface="Raleway"/>
                <a:cs typeface="Raleway"/>
                <a:sym typeface="Raleway"/>
              </a:rPr>
              <a:t>.</a:t>
            </a:r>
            <a:r>
              <a:rPr lang="ru" sz="1200">
                <a:highlight>
                  <a:srgbClr val="FFFFFF"/>
                </a:highlight>
                <a:latin typeface="Raleway"/>
                <a:ea typeface="Raleway"/>
                <a:cs typeface="Raleway"/>
                <a:sym typeface="Raleway"/>
              </a:rPr>
              <a:t>saveAsTextFile</a:t>
            </a:r>
            <a:r>
              <a:rPr lang="ru" sz="1200">
                <a:solidFill>
                  <a:srgbClr val="999999"/>
                </a:solidFill>
                <a:highlight>
                  <a:srgbClr val="FFFFFF"/>
                </a:highlight>
                <a:latin typeface="Raleway"/>
                <a:ea typeface="Raleway"/>
                <a:cs typeface="Raleway"/>
                <a:sym typeface="Raleway"/>
              </a:rPr>
              <a:t>(</a:t>
            </a:r>
            <a:r>
              <a:rPr lang="ru" sz="1200">
                <a:solidFill>
                  <a:srgbClr val="149825"/>
                </a:solidFill>
                <a:highlight>
                  <a:srgbClr val="FFFFFF"/>
                </a:highlight>
                <a:latin typeface="Raleway"/>
                <a:ea typeface="Raleway"/>
                <a:cs typeface="Raleway"/>
                <a:sym typeface="Raleway"/>
              </a:rPr>
              <a:t>"D:/workspace/spark/output/"</a:t>
            </a:r>
            <a:r>
              <a:rPr lang="ru" sz="1200">
                <a:solidFill>
                  <a:srgbClr val="999999"/>
                </a:solidFill>
                <a:highlight>
                  <a:srgbClr val="FFFFFF"/>
                </a:highlight>
                <a:latin typeface="Raleway"/>
                <a:ea typeface="Raleway"/>
                <a:cs typeface="Raleway"/>
                <a:sym typeface="Raleway"/>
              </a:rPr>
              <a:t>)</a:t>
            </a:r>
            <a:endParaRPr sz="1200">
              <a:solidFill>
                <a:srgbClr val="999999"/>
              </a:solidFill>
              <a:highlight>
                <a:srgbClr val="FFFFFF"/>
              </a:highlight>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9"/>
          <p:cNvSpPr txBox="1"/>
          <p:nvPr>
            <p:ph type="title"/>
          </p:nvPr>
        </p:nvSpPr>
        <p:spPr>
          <a:xfrm>
            <a:off x="686500" y="1767800"/>
            <a:ext cx="7086600" cy="52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Sample SparkSQL code example, word count</a:t>
            </a:r>
            <a:endParaRPr/>
          </a:p>
        </p:txBody>
      </p:sp>
      <p:sp>
        <p:nvSpPr>
          <p:cNvPr id="397" name="Google Shape;397;p49"/>
          <p:cNvSpPr txBox="1"/>
          <p:nvPr/>
        </p:nvSpPr>
        <p:spPr>
          <a:xfrm>
            <a:off x="636550" y="2463075"/>
            <a:ext cx="77226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 sz="1100">
                <a:solidFill>
                  <a:srgbClr val="808080"/>
                </a:solidFill>
                <a:highlight>
                  <a:srgbClr val="FFFFFF"/>
                </a:highlight>
                <a:latin typeface="Raleway"/>
                <a:ea typeface="Raleway"/>
                <a:cs typeface="Raleway"/>
                <a:sym typeface="Raleway"/>
              </a:rPr>
              <a:t># create a silly test dataframe from Python collections (lists)</a:t>
            </a:r>
            <a:endParaRPr i="1" sz="1100">
              <a:solidFill>
                <a:srgbClr val="808080"/>
              </a:solidFill>
              <a:highlight>
                <a:srgbClr val="FFFFFF"/>
              </a:highlight>
              <a:latin typeface="Raleway"/>
              <a:ea typeface="Raleway"/>
              <a:cs typeface="Raleway"/>
              <a:sym typeface="Raleway"/>
            </a:endParaRPr>
          </a:p>
          <a:p>
            <a:pPr indent="0" lvl="0" marL="0" rtl="0" algn="l">
              <a:spcBef>
                <a:spcPts val="0"/>
              </a:spcBef>
              <a:spcAft>
                <a:spcPts val="0"/>
              </a:spcAft>
              <a:buNone/>
            </a:pPr>
            <a:r>
              <a:rPr lang="ru" sz="1100">
                <a:highlight>
                  <a:srgbClr val="FFFFFF"/>
                </a:highlight>
                <a:latin typeface="Raleway"/>
                <a:ea typeface="Raleway"/>
                <a:cs typeface="Raleway"/>
                <a:sym typeface="Raleway"/>
              </a:rPr>
              <a:t>wordsDF = sqlContext.createDataFrame([(</a:t>
            </a:r>
            <a:r>
              <a:rPr b="1" lang="ru" sz="1100">
                <a:solidFill>
                  <a:srgbClr val="008000"/>
                </a:solidFill>
                <a:highlight>
                  <a:srgbClr val="FFFFFF"/>
                </a:highlight>
                <a:latin typeface="Raleway"/>
                <a:ea typeface="Raleway"/>
                <a:cs typeface="Raleway"/>
                <a:sym typeface="Raleway"/>
              </a:rPr>
              <a:t>'look'</a:t>
            </a:r>
            <a:r>
              <a:rPr lang="ru" sz="1100">
                <a:highlight>
                  <a:srgbClr val="FFFFFF"/>
                </a:highlight>
                <a:latin typeface="Raleway"/>
                <a:ea typeface="Raleway"/>
                <a:cs typeface="Raleway"/>
                <a:sym typeface="Raleway"/>
              </a:rPr>
              <a:t>,), (</a:t>
            </a:r>
            <a:r>
              <a:rPr b="1" lang="ru" sz="1100">
                <a:solidFill>
                  <a:srgbClr val="008000"/>
                </a:solidFill>
                <a:highlight>
                  <a:srgbClr val="FFFFFF"/>
                </a:highlight>
                <a:latin typeface="Raleway"/>
                <a:ea typeface="Raleway"/>
                <a:cs typeface="Raleway"/>
                <a:sym typeface="Raleway"/>
              </a:rPr>
              <a:t>'spark'</a:t>
            </a:r>
            <a:r>
              <a:rPr lang="ru" sz="1100">
                <a:highlight>
                  <a:srgbClr val="FFFFFF"/>
                </a:highlight>
                <a:latin typeface="Raleway"/>
                <a:ea typeface="Raleway"/>
                <a:cs typeface="Raleway"/>
                <a:sym typeface="Raleway"/>
              </a:rPr>
              <a:t>,), (</a:t>
            </a:r>
            <a:r>
              <a:rPr b="1" lang="ru" sz="1100">
                <a:solidFill>
                  <a:srgbClr val="008000"/>
                </a:solidFill>
                <a:highlight>
                  <a:srgbClr val="FFFFFF"/>
                </a:highlight>
                <a:latin typeface="Raleway"/>
                <a:ea typeface="Raleway"/>
                <a:cs typeface="Raleway"/>
                <a:sym typeface="Raleway"/>
              </a:rPr>
              <a:t>'tutorial'</a:t>
            </a:r>
            <a:r>
              <a:rPr lang="ru" sz="1100">
                <a:highlight>
                  <a:srgbClr val="FFFFFF"/>
                </a:highlight>
                <a:latin typeface="Raleway"/>
                <a:ea typeface="Raleway"/>
                <a:cs typeface="Raleway"/>
                <a:sym typeface="Raleway"/>
              </a:rPr>
              <a:t>,) , (</a:t>
            </a:r>
            <a:r>
              <a:rPr b="1" lang="ru" sz="1100">
                <a:solidFill>
                  <a:srgbClr val="008000"/>
                </a:solidFill>
                <a:highlight>
                  <a:srgbClr val="FFFFFF"/>
                </a:highlight>
                <a:latin typeface="Raleway"/>
                <a:ea typeface="Raleway"/>
                <a:cs typeface="Raleway"/>
                <a:sym typeface="Raleway"/>
              </a:rPr>
              <a:t>'spark'</a:t>
            </a:r>
            <a:r>
              <a:rPr lang="ru" sz="1100">
                <a:highlight>
                  <a:srgbClr val="FFFFFF"/>
                </a:highlight>
                <a:latin typeface="Raleway"/>
                <a:ea typeface="Raleway"/>
                <a:cs typeface="Raleway"/>
                <a:sym typeface="Raleway"/>
              </a:rPr>
              <a:t>,), (</a:t>
            </a:r>
            <a:r>
              <a:rPr b="1" lang="ru" sz="1100">
                <a:solidFill>
                  <a:srgbClr val="008000"/>
                </a:solidFill>
                <a:highlight>
                  <a:srgbClr val="FFFFFF"/>
                </a:highlight>
                <a:latin typeface="Raleway"/>
                <a:ea typeface="Raleway"/>
                <a:cs typeface="Raleway"/>
                <a:sym typeface="Raleway"/>
              </a:rPr>
              <a:t>'look'</a:t>
            </a:r>
            <a:r>
              <a:rPr lang="ru" sz="1100">
                <a:highlight>
                  <a:srgbClr val="FFFFFF"/>
                </a:highlight>
                <a:latin typeface="Raleway"/>
                <a:ea typeface="Raleway"/>
                <a:cs typeface="Raleway"/>
                <a:sym typeface="Raleway"/>
              </a:rPr>
              <a:t>, ), (</a:t>
            </a:r>
            <a:r>
              <a:rPr b="1" lang="ru" sz="1100">
                <a:solidFill>
                  <a:srgbClr val="008000"/>
                </a:solidFill>
                <a:highlight>
                  <a:srgbClr val="FFFFFF"/>
                </a:highlight>
                <a:latin typeface="Raleway"/>
                <a:ea typeface="Raleway"/>
                <a:cs typeface="Raleway"/>
                <a:sym typeface="Raleway"/>
              </a:rPr>
              <a:t>'python'</a:t>
            </a:r>
            <a:r>
              <a:rPr lang="ru" sz="1100">
                <a:highlight>
                  <a:srgbClr val="FFFFFF"/>
                </a:highlight>
                <a:latin typeface="Raleway"/>
                <a:ea typeface="Raleway"/>
                <a:cs typeface="Raleway"/>
                <a:sym typeface="Raleway"/>
              </a:rPr>
              <a:t>, )], [</a:t>
            </a:r>
            <a:r>
              <a:rPr b="1" lang="ru" sz="1100">
                <a:solidFill>
                  <a:srgbClr val="008000"/>
                </a:solidFill>
                <a:highlight>
                  <a:srgbClr val="FFFFFF"/>
                </a:highlight>
                <a:latin typeface="Raleway"/>
                <a:ea typeface="Raleway"/>
                <a:cs typeface="Raleway"/>
                <a:sym typeface="Raleway"/>
              </a:rPr>
              <a:t>'word'</a:t>
            </a:r>
            <a:r>
              <a:rPr lang="ru" sz="1100">
                <a:highlight>
                  <a:srgbClr val="FFFFFF"/>
                </a:highlight>
                <a:latin typeface="Raleway"/>
                <a:ea typeface="Raleway"/>
                <a:cs typeface="Raleway"/>
                <a:sym typeface="Raleway"/>
              </a:rPr>
              <a:t>])</a:t>
            </a:r>
            <a:endParaRPr sz="1100">
              <a:highlight>
                <a:srgbClr val="FFFFFF"/>
              </a:highlight>
              <a:latin typeface="Raleway"/>
              <a:ea typeface="Raleway"/>
              <a:cs typeface="Raleway"/>
              <a:sym typeface="Raleway"/>
            </a:endParaRPr>
          </a:p>
          <a:p>
            <a:pPr indent="0" lvl="0" marL="0" rtl="0" algn="l">
              <a:spcBef>
                <a:spcPts val="0"/>
              </a:spcBef>
              <a:spcAft>
                <a:spcPts val="0"/>
              </a:spcAft>
              <a:buNone/>
            </a:pPr>
            <a:r>
              <a:t/>
            </a:r>
            <a:endParaRPr sz="1100">
              <a:highlight>
                <a:srgbClr val="FFFFFF"/>
              </a:highlight>
              <a:latin typeface="Raleway"/>
              <a:ea typeface="Raleway"/>
              <a:cs typeface="Raleway"/>
              <a:sym typeface="Raleway"/>
            </a:endParaRPr>
          </a:p>
          <a:p>
            <a:pPr indent="0" lvl="0" marL="0" rtl="0" algn="l">
              <a:spcBef>
                <a:spcPts val="0"/>
              </a:spcBef>
              <a:spcAft>
                <a:spcPts val="0"/>
              </a:spcAft>
              <a:buNone/>
            </a:pPr>
            <a:r>
              <a:rPr lang="ru" sz="1100">
                <a:highlight>
                  <a:srgbClr val="FFFFFF"/>
                </a:highlight>
                <a:latin typeface="Raleway"/>
                <a:ea typeface="Raleway"/>
                <a:cs typeface="Raleway"/>
                <a:sym typeface="Raleway"/>
              </a:rPr>
              <a:t>wordsLengthsDF = wordsDF.select(length(</a:t>
            </a:r>
            <a:r>
              <a:rPr b="1" lang="ru" sz="1100">
                <a:solidFill>
                  <a:srgbClr val="008000"/>
                </a:solidFill>
                <a:highlight>
                  <a:srgbClr val="FFFFFF"/>
                </a:highlight>
                <a:latin typeface="Raleway"/>
                <a:ea typeface="Raleway"/>
                <a:cs typeface="Raleway"/>
                <a:sym typeface="Raleway"/>
              </a:rPr>
              <a:t>'word'</a:t>
            </a:r>
            <a:r>
              <a:rPr lang="ru" sz="1100">
                <a:highlight>
                  <a:srgbClr val="FFFFFF"/>
                </a:highlight>
                <a:latin typeface="Raleway"/>
                <a:ea typeface="Raleway"/>
                <a:cs typeface="Raleway"/>
                <a:sym typeface="Raleway"/>
              </a:rPr>
              <a:t>).alias(</a:t>
            </a:r>
            <a:r>
              <a:rPr b="1" lang="ru" sz="1100">
                <a:solidFill>
                  <a:srgbClr val="008000"/>
                </a:solidFill>
                <a:highlight>
                  <a:srgbClr val="FFFFFF"/>
                </a:highlight>
                <a:latin typeface="Raleway"/>
                <a:ea typeface="Raleway"/>
                <a:cs typeface="Raleway"/>
                <a:sym typeface="Raleway"/>
              </a:rPr>
              <a:t>'lengths'</a:t>
            </a:r>
            <a:r>
              <a:rPr lang="ru" sz="1100">
                <a:highlight>
                  <a:srgbClr val="FFFFFF"/>
                </a:highlight>
                <a:latin typeface="Raleway"/>
                <a:ea typeface="Raleway"/>
                <a:cs typeface="Raleway"/>
                <a:sym typeface="Raleway"/>
              </a:rPr>
              <a:t>)) </a:t>
            </a:r>
            <a:r>
              <a:rPr i="1" lang="ru" sz="1100">
                <a:solidFill>
                  <a:srgbClr val="808080"/>
                </a:solidFill>
                <a:highlight>
                  <a:srgbClr val="FFFFFF"/>
                </a:highlight>
                <a:latin typeface="Raleway"/>
                <a:ea typeface="Raleway"/>
                <a:cs typeface="Raleway"/>
                <a:sym typeface="Raleway"/>
              </a:rPr>
              <a:t># transformation</a:t>
            </a:r>
            <a:endParaRPr i="1" sz="1100">
              <a:solidFill>
                <a:srgbClr val="808080"/>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100">
              <a:highlight>
                <a:srgbClr val="FFFFFF"/>
              </a:highlight>
              <a:latin typeface="Raleway"/>
              <a:ea typeface="Raleway"/>
              <a:cs typeface="Raleway"/>
              <a:sym typeface="Raleway"/>
            </a:endParaRPr>
          </a:p>
          <a:p>
            <a:pPr indent="0" lvl="0" marL="0" rtl="0" algn="l">
              <a:spcBef>
                <a:spcPts val="0"/>
              </a:spcBef>
              <a:spcAft>
                <a:spcPts val="0"/>
              </a:spcAft>
              <a:buNone/>
            </a:pPr>
            <a:r>
              <a:rPr lang="ru" sz="1100">
                <a:highlight>
                  <a:srgbClr val="FFFFFF"/>
                </a:highlight>
                <a:latin typeface="Raleway"/>
                <a:ea typeface="Raleway"/>
                <a:cs typeface="Raleway"/>
                <a:sym typeface="Raleway"/>
              </a:rPr>
              <a:t>wordCountsDF = (</a:t>
            </a:r>
            <a:r>
              <a:rPr lang="ru" sz="1100">
                <a:highlight>
                  <a:srgbClr val="FFFFFF"/>
                </a:highlight>
                <a:latin typeface="Raleway"/>
                <a:ea typeface="Raleway"/>
                <a:cs typeface="Raleway"/>
                <a:sym typeface="Raleway"/>
              </a:rPr>
              <a:t>words DF</a:t>
            </a:r>
            <a:r>
              <a:rPr lang="ru" sz="1100">
                <a:highlight>
                  <a:srgbClr val="FFFFFF"/>
                </a:highlight>
                <a:latin typeface="Raleway"/>
                <a:ea typeface="Raleway"/>
                <a:cs typeface="Raleway"/>
                <a:sym typeface="Raleway"/>
              </a:rPr>
              <a:t>.groupBy(</a:t>
            </a:r>
            <a:r>
              <a:rPr b="1" lang="ru" sz="1100">
                <a:solidFill>
                  <a:srgbClr val="008000"/>
                </a:solidFill>
                <a:highlight>
                  <a:srgbClr val="FFFFFF"/>
                </a:highlight>
                <a:latin typeface="Raleway"/>
                <a:ea typeface="Raleway"/>
                <a:cs typeface="Raleway"/>
                <a:sym typeface="Raleway"/>
              </a:rPr>
              <a:t>'word'</a:t>
            </a:r>
            <a:r>
              <a:rPr lang="ru" sz="1100">
                <a:highlight>
                  <a:srgbClr val="FFFFFF"/>
                </a:highlight>
                <a:latin typeface="Raleway"/>
                <a:ea typeface="Raleway"/>
                <a:cs typeface="Raleway"/>
                <a:sym typeface="Raleway"/>
              </a:rPr>
              <a:t>).count())</a:t>
            </a:r>
            <a:endParaRPr sz="1100">
              <a:highlight>
                <a:srgbClr val="FFFFFF"/>
              </a:highlight>
              <a:latin typeface="Raleway"/>
              <a:ea typeface="Raleway"/>
              <a:cs typeface="Raleway"/>
              <a:sym typeface="Raleway"/>
            </a:endParaRPr>
          </a:p>
          <a:p>
            <a:pPr indent="0" lvl="0" marL="0" rtl="0" algn="l">
              <a:spcBef>
                <a:spcPts val="0"/>
              </a:spcBef>
              <a:spcAft>
                <a:spcPts val="0"/>
              </a:spcAft>
              <a:buNone/>
            </a:pPr>
            <a:r>
              <a:t/>
            </a:r>
            <a:endParaRPr sz="1100">
              <a:highlight>
                <a:srgbClr val="FFFFFF"/>
              </a:highlight>
              <a:latin typeface="Raleway"/>
              <a:ea typeface="Raleway"/>
              <a:cs typeface="Raleway"/>
              <a:sym typeface="Raleway"/>
            </a:endParaRPr>
          </a:p>
          <a:p>
            <a:pPr indent="0" lvl="0" marL="0" rtl="0" algn="l">
              <a:spcBef>
                <a:spcPts val="0"/>
              </a:spcBef>
              <a:spcAft>
                <a:spcPts val="0"/>
              </a:spcAft>
              <a:buNone/>
            </a:pPr>
            <a:r>
              <a:rPr lang="ru" sz="1100">
                <a:highlight>
                  <a:srgbClr val="FFFFFF"/>
                </a:highlight>
                <a:latin typeface="Raleway"/>
                <a:ea typeface="Raleway"/>
                <a:cs typeface="Raleway"/>
                <a:sym typeface="Raleway"/>
              </a:rPr>
              <a:t>wordCountsDF.show()</a:t>
            </a:r>
            <a:endParaRPr sz="1100">
              <a:highlight>
                <a:srgbClr val="FFFFFF"/>
              </a:highlight>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771050" y="1837250"/>
            <a:ext cx="1624500" cy="60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Spark UI</a:t>
            </a:r>
            <a:endParaRPr/>
          </a:p>
        </p:txBody>
      </p:sp>
      <p:sp>
        <p:nvSpPr>
          <p:cNvPr id="403" name="Google Shape;403;p50"/>
          <p:cNvSpPr txBox="1"/>
          <p:nvPr/>
        </p:nvSpPr>
        <p:spPr>
          <a:xfrm>
            <a:off x="715500" y="2438450"/>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100">
                <a:solidFill>
                  <a:schemeClr val="accent1"/>
                </a:solidFill>
                <a:highlight>
                  <a:srgbClr val="FFFFFF"/>
                </a:highlight>
                <a:latin typeface="Lato"/>
                <a:ea typeface="Lato"/>
                <a:cs typeface="Lato"/>
                <a:sym typeface="Lato"/>
              </a:rPr>
              <a:t>T</a:t>
            </a:r>
            <a:r>
              <a:rPr lang="ru" sz="1100">
                <a:solidFill>
                  <a:schemeClr val="accent1"/>
                </a:solidFill>
                <a:highlight>
                  <a:srgbClr val="FFFFFF"/>
                </a:highlight>
                <a:latin typeface="Lato"/>
                <a:ea typeface="Lato"/>
                <a:cs typeface="Lato"/>
                <a:sym typeface="Lato"/>
              </a:rPr>
              <a:t>he web interface of a running Spark application to monitor and inspect Spark job executions in a web browser</a:t>
            </a:r>
            <a:endParaRPr sz="1100">
              <a:solidFill>
                <a:schemeClr val="accent1"/>
              </a:solidFill>
              <a:latin typeface="Lato"/>
              <a:ea typeface="Lato"/>
              <a:cs typeface="Lato"/>
              <a:sym typeface="Lato"/>
            </a:endParaRPr>
          </a:p>
        </p:txBody>
      </p:sp>
      <p:pic>
        <p:nvPicPr>
          <p:cNvPr id="404" name="Google Shape;404;p50"/>
          <p:cNvPicPr preferRelativeResize="0"/>
          <p:nvPr/>
        </p:nvPicPr>
        <p:blipFill>
          <a:blip r:embed="rId3">
            <a:alphaModFix/>
          </a:blip>
          <a:stretch>
            <a:fillRect/>
          </a:stretch>
        </p:blipFill>
        <p:spPr>
          <a:xfrm>
            <a:off x="4295000" y="0"/>
            <a:ext cx="4848993" cy="5143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1"/>
          <p:cNvPicPr preferRelativeResize="0"/>
          <p:nvPr/>
        </p:nvPicPr>
        <p:blipFill rotWithShape="1">
          <a:blip r:embed="rId3">
            <a:alphaModFix/>
          </a:blip>
          <a:srcRect b="1429" l="0" r="0" t="0"/>
          <a:stretch/>
        </p:blipFill>
        <p:spPr>
          <a:xfrm>
            <a:off x="533250" y="0"/>
            <a:ext cx="7743024"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918350" y="1463525"/>
            <a:ext cx="5963700" cy="61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What we haven't talked about</a:t>
            </a:r>
            <a:endParaRPr/>
          </a:p>
        </p:txBody>
      </p:sp>
      <p:sp>
        <p:nvSpPr>
          <p:cNvPr id="415" name="Google Shape;415;p52"/>
          <p:cNvSpPr txBox="1"/>
          <p:nvPr>
            <p:ph idx="1" type="body"/>
          </p:nvPr>
        </p:nvSpPr>
        <p:spPr>
          <a:xfrm>
            <a:off x="954575" y="2129850"/>
            <a:ext cx="2979000" cy="2441400"/>
          </a:xfrm>
          <a:prstGeom prst="rect">
            <a:avLst/>
          </a:prstGeom>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chemeClr val="dk2"/>
              </a:buClr>
              <a:buSzPts val="1300"/>
              <a:buAutoNum type="arabicPeriod"/>
            </a:pPr>
            <a:r>
              <a:rPr lang="ru">
                <a:solidFill>
                  <a:schemeClr val="dk2"/>
                </a:solidFill>
                <a:highlight>
                  <a:srgbClr val="FFFFFF"/>
                </a:highlight>
              </a:rPr>
              <a:t>Lazy Evolution</a:t>
            </a:r>
            <a:endParaRPr>
              <a:solidFill>
                <a:schemeClr val="dk2"/>
              </a:solidFill>
              <a:highlight>
                <a:srgbClr val="FFFFFF"/>
              </a:highlight>
            </a:endParaRPr>
          </a:p>
          <a:p>
            <a:pPr indent="-311150" lvl="0" marL="457200" rtl="0" algn="l">
              <a:lnSpc>
                <a:spcPct val="115000"/>
              </a:lnSpc>
              <a:spcBef>
                <a:spcPts val="0"/>
              </a:spcBef>
              <a:spcAft>
                <a:spcPts val="0"/>
              </a:spcAft>
              <a:buClr>
                <a:schemeClr val="dk2"/>
              </a:buClr>
              <a:buSzPts val="1300"/>
              <a:buAutoNum type="arabicPeriod"/>
            </a:pPr>
            <a:r>
              <a:rPr lang="ru">
                <a:solidFill>
                  <a:schemeClr val="dk2"/>
                </a:solidFill>
                <a:highlight>
                  <a:srgbClr val="FFFFFF"/>
                </a:highlight>
              </a:rPr>
              <a:t>Efficiency/Memory use</a:t>
            </a:r>
            <a:endParaRPr>
              <a:solidFill>
                <a:schemeClr val="dk2"/>
              </a:solidFill>
              <a:highlight>
                <a:srgbClr val="FFFFFF"/>
              </a:highlight>
            </a:endParaRPr>
          </a:p>
          <a:p>
            <a:pPr indent="-311150" lvl="0" marL="457200" rtl="0" algn="l">
              <a:lnSpc>
                <a:spcPct val="115000"/>
              </a:lnSpc>
              <a:spcBef>
                <a:spcPts val="0"/>
              </a:spcBef>
              <a:spcAft>
                <a:spcPts val="0"/>
              </a:spcAft>
              <a:buClr>
                <a:schemeClr val="dk2"/>
              </a:buClr>
              <a:buSzPts val="1300"/>
              <a:buAutoNum type="arabicPeriod"/>
            </a:pPr>
            <a:r>
              <a:rPr lang="ru">
                <a:solidFill>
                  <a:schemeClr val="dk2"/>
                </a:solidFill>
                <a:highlight>
                  <a:srgbClr val="FFFFFF"/>
                </a:highlight>
              </a:rPr>
              <a:t>Executor/Worker </a:t>
            </a:r>
            <a:r>
              <a:rPr lang="ru">
                <a:solidFill>
                  <a:schemeClr val="dk2"/>
                </a:solidFill>
                <a:highlight>
                  <a:srgbClr val="FFFFFF"/>
                </a:highlight>
              </a:rPr>
              <a:t>Models</a:t>
            </a:r>
            <a:endParaRPr>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ru">
                <a:solidFill>
                  <a:schemeClr val="dk2"/>
                </a:solidFill>
                <a:highlight>
                  <a:srgbClr val="FFFFFF"/>
                </a:highlight>
              </a:rPr>
              <a:t>Catalyst Optimizer</a:t>
            </a:r>
            <a:endParaRPr>
              <a:solidFill>
                <a:schemeClr val="dk2"/>
              </a:solidFill>
              <a:highlight>
                <a:srgbClr val="FFFFFF"/>
              </a:highlight>
            </a:endParaRPr>
          </a:p>
          <a:p>
            <a:pPr indent="-311150" lvl="0" marL="457200" rtl="0" algn="l">
              <a:lnSpc>
                <a:spcPct val="115000"/>
              </a:lnSpc>
              <a:spcBef>
                <a:spcPts val="0"/>
              </a:spcBef>
              <a:spcAft>
                <a:spcPts val="0"/>
              </a:spcAft>
              <a:buClr>
                <a:schemeClr val="dk2"/>
              </a:buClr>
              <a:buSzPts val="1300"/>
              <a:buAutoNum type="arabicPeriod"/>
            </a:pPr>
            <a:r>
              <a:rPr lang="ru">
                <a:solidFill>
                  <a:schemeClr val="dk2"/>
                </a:solidFill>
                <a:highlight>
                  <a:srgbClr val="FFFFFF"/>
                </a:highlight>
              </a:rPr>
              <a:t>Tungsten </a:t>
            </a:r>
            <a:endParaRPr>
              <a:solidFill>
                <a:schemeClr val="dk2"/>
              </a:solidFill>
              <a:highlight>
                <a:srgbClr val="FFFFFF"/>
              </a:highlight>
            </a:endParaRPr>
          </a:p>
          <a:p>
            <a:pPr indent="-311150" lvl="0" marL="457200" rtl="0" algn="l">
              <a:lnSpc>
                <a:spcPct val="115000"/>
              </a:lnSpc>
              <a:spcBef>
                <a:spcPts val="0"/>
              </a:spcBef>
              <a:spcAft>
                <a:spcPts val="0"/>
              </a:spcAft>
              <a:buClr>
                <a:schemeClr val="dk2"/>
              </a:buClr>
              <a:buSzPts val="1300"/>
              <a:buAutoNum type="arabicPeriod"/>
            </a:pPr>
            <a:r>
              <a:rPr lang="ru">
                <a:solidFill>
                  <a:schemeClr val="dk2"/>
                </a:solidFill>
                <a:highlight>
                  <a:srgbClr val="FFFFFF"/>
                </a:highlight>
              </a:rPr>
              <a:t>Driver</a:t>
            </a:r>
            <a:endParaRPr>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ru">
                <a:solidFill>
                  <a:schemeClr val="dk2"/>
                </a:solidFill>
                <a:highlight>
                  <a:srgbClr val="FFFFFF"/>
                </a:highlight>
              </a:rPr>
              <a:t>ClusterManager</a:t>
            </a:r>
            <a:endParaRPr>
              <a:solidFill>
                <a:schemeClr val="dk2"/>
              </a:solidFill>
              <a:highlight>
                <a:srgbClr val="FFFFFF"/>
              </a:highlight>
            </a:endParaRPr>
          </a:p>
          <a:p>
            <a:pPr indent="-311150" lvl="0" marL="457200" rtl="0" algn="l">
              <a:lnSpc>
                <a:spcPct val="115000"/>
              </a:lnSpc>
              <a:spcBef>
                <a:spcPts val="0"/>
              </a:spcBef>
              <a:spcAft>
                <a:spcPts val="0"/>
              </a:spcAft>
              <a:buClr>
                <a:schemeClr val="dk2"/>
              </a:buClr>
              <a:buSzPts val="1300"/>
              <a:buAutoNum type="arabicPeriod"/>
            </a:pPr>
            <a:r>
              <a:rPr lang="ru">
                <a:solidFill>
                  <a:schemeClr val="dk2"/>
                </a:solidFill>
                <a:highlight>
                  <a:srgbClr val="FFFFFF"/>
                </a:highlight>
              </a:rPr>
              <a:t>Fault Tolerance</a:t>
            </a:r>
            <a:endParaRPr>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ru">
                <a:solidFill>
                  <a:schemeClr val="dk2"/>
                </a:solidFill>
                <a:highlight>
                  <a:srgbClr val="FFFFFF"/>
                </a:highlight>
              </a:rPr>
              <a:t>Dependency Types</a:t>
            </a:r>
            <a:endParaRPr>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ru">
                <a:solidFill>
                  <a:schemeClr val="dk2"/>
                </a:solidFill>
                <a:highlight>
                  <a:srgbClr val="FFFFFF"/>
                </a:highlight>
              </a:rPr>
              <a:t>Stages and Tasks</a:t>
            </a:r>
            <a:endParaRPr sz="1250">
              <a:highlight>
                <a:srgbClr val="FFFFFF"/>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4800">
                <a:solidFill>
                  <a:srgbClr val="000000"/>
                </a:solidFill>
              </a:rPr>
              <a:t>Thanks!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4"/>
          <p:cNvPicPr preferRelativeResize="0"/>
          <p:nvPr/>
        </p:nvPicPr>
        <p:blipFill>
          <a:blip r:embed="rId3">
            <a:alphaModFix/>
          </a:blip>
          <a:stretch>
            <a:fillRect/>
          </a:stretch>
        </p:blipFill>
        <p:spPr>
          <a:xfrm>
            <a:off x="1536075" y="1521175"/>
            <a:ext cx="5882150" cy="294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55"/>
          <p:cNvPicPr preferRelativeResize="0"/>
          <p:nvPr/>
        </p:nvPicPr>
        <p:blipFill>
          <a:blip r:embed="rId3">
            <a:alphaModFix/>
          </a:blip>
          <a:stretch>
            <a:fillRect/>
          </a:stretch>
        </p:blipFill>
        <p:spPr>
          <a:xfrm>
            <a:off x="4089023" y="1394175"/>
            <a:ext cx="4744375" cy="3458275"/>
          </a:xfrm>
          <a:prstGeom prst="rect">
            <a:avLst/>
          </a:prstGeom>
          <a:noFill/>
          <a:ln>
            <a:noFill/>
          </a:ln>
        </p:spPr>
      </p:pic>
      <p:pic>
        <p:nvPicPr>
          <p:cNvPr id="431" name="Google Shape;431;p55"/>
          <p:cNvPicPr preferRelativeResize="0"/>
          <p:nvPr/>
        </p:nvPicPr>
        <p:blipFill>
          <a:blip r:embed="rId4">
            <a:alphaModFix/>
          </a:blip>
          <a:stretch>
            <a:fillRect/>
          </a:stretch>
        </p:blipFill>
        <p:spPr>
          <a:xfrm>
            <a:off x="312225" y="1977077"/>
            <a:ext cx="3776799" cy="2816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468750" y="700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 Map Reduce and why Spark was created</a:t>
            </a:r>
            <a:endParaRPr/>
          </a:p>
        </p:txBody>
      </p:sp>
      <p:sp>
        <p:nvSpPr>
          <p:cNvPr id="156" name="Google Shape;156;p21"/>
          <p:cNvSpPr txBox="1"/>
          <p:nvPr>
            <p:ph idx="1" type="body"/>
          </p:nvPr>
        </p:nvSpPr>
        <p:spPr>
          <a:xfrm>
            <a:off x="901750" y="1540738"/>
            <a:ext cx="7122900" cy="67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500">
                <a:solidFill>
                  <a:srgbClr val="404040"/>
                </a:solidFill>
                <a:highlight>
                  <a:srgbClr val="FFFFFF"/>
                </a:highlight>
                <a:latin typeface="Arial"/>
                <a:ea typeface="Arial"/>
                <a:cs typeface="Arial"/>
                <a:sym typeface="Arial"/>
              </a:rPr>
              <a:t>MapReduce is a Hadoop framework used for writing applications that can process vast amounts of data on large clusters.</a:t>
            </a:r>
            <a:endParaRPr sz="1100"/>
          </a:p>
        </p:txBody>
      </p:sp>
      <p:sp>
        <p:nvSpPr>
          <p:cNvPr id="157" name="Google Shape;157;p21"/>
          <p:cNvSpPr/>
          <p:nvPr/>
        </p:nvSpPr>
        <p:spPr>
          <a:xfrm>
            <a:off x="754875" y="1117500"/>
            <a:ext cx="888000" cy="16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677650" y="1710925"/>
            <a:ext cx="224100" cy="519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1"/>
          <p:cNvPicPr preferRelativeResize="0"/>
          <p:nvPr/>
        </p:nvPicPr>
        <p:blipFill>
          <a:blip r:embed="rId3">
            <a:alphaModFix/>
          </a:blip>
          <a:stretch>
            <a:fillRect/>
          </a:stretch>
        </p:blipFill>
        <p:spPr>
          <a:xfrm>
            <a:off x="2440581" y="3796075"/>
            <a:ext cx="3831975" cy="1318200"/>
          </a:xfrm>
          <a:prstGeom prst="rect">
            <a:avLst/>
          </a:prstGeom>
          <a:noFill/>
          <a:ln>
            <a:noFill/>
          </a:ln>
        </p:spPr>
      </p:pic>
      <p:sp>
        <p:nvSpPr>
          <p:cNvPr id="160" name="Google Shape;160;p21"/>
          <p:cNvSpPr txBox="1"/>
          <p:nvPr>
            <p:ph idx="1" type="body"/>
          </p:nvPr>
        </p:nvSpPr>
        <p:spPr>
          <a:xfrm>
            <a:off x="901750" y="2247188"/>
            <a:ext cx="7122900" cy="67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450">
                <a:solidFill>
                  <a:srgbClr val="2E3A4D"/>
                </a:solidFill>
                <a:highlight>
                  <a:srgbClr val="FFFFFF"/>
                </a:highlight>
                <a:latin typeface="Arial"/>
                <a:ea typeface="Arial"/>
                <a:cs typeface="Arial"/>
                <a:sym typeface="Arial"/>
              </a:rPr>
              <a:t>In 2005 builded a distributed computing infrastructure for a Java-based free software search engine. Its basis was a  publication of Google employees.</a:t>
            </a:r>
            <a:endParaRPr sz="1100"/>
          </a:p>
        </p:txBody>
      </p:sp>
      <p:sp>
        <p:nvSpPr>
          <p:cNvPr id="161" name="Google Shape;161;p21"/>
          <p:cNvSpPr/>
          <p:nvPr/>
        </p:nvSpPr>
        <p:spPr>
          <a:xfrm>
            <a:off x="677650" y="2417375"/>
            <a:ext cx="224100" cy="519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txBox="1"/>
          <p:nvPr>
            <p:ph idx="1" type="body"/>
          </p:nvPr>
        </p:nvSpPr>
        <p:spPr>
          <a:xfrm>
            <a:off x="901750" y="2953650"/>
            <a:ext cx="7122900" cy="677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ru" sz="1500">
                <a:solidFill>
                  <a:srgbClr val="404040"/>
                </a:solidFill>
                <a:highlight>
                  <a:srgbClr val="FFFFFF"/>
                </a:highlight>
                <a:latin typeface="Arial"/>
                <a:ea typeface="Arial"/>
                <a:cs typeface="Arial"/>
                <a:sym typeface="Arial"/>
              </a:rPr>
              <a:t>Major companies in the market have worked with him. </a:t>
            </a:r>
            <a:r>
              <a:rPr lang="ru" sz="1450">
                <a:solidFill>
                  <a:srgbClr val="2E3A4D"/>
                </a:solidFill>
                <a:highlight>
                  <a:srgbClr val="FFFFFF"/>
                </a:highlight>
                <a:latin typeface="Arial"/>
                <a:ea typeface="Arial"/>
                <a:cs typeface="Arial"/>
                <a:sym typeface="Arial"/>
              </a:rPr>
              <a:t> In February 2008, Yahoo launched a clustered search engine based on 10,000 processor cores operated by Hadoop</a:t>
            </a:r>
            <a:endParaRPr sz="1100"/>
          </a:p>
        </p:txBody>
      </p:sp>
      <p:sp>
        <p:nvSpPr>
          <p:cNvPr id="163" name="Google Shape;163;p21"/>
          <p:cNvSpPr/>
          <p:nvPr/>
        </p:nvSpPr>
        <p:spPr>
          <a:xfrm>
            <a:off x="677650" y="3123838"/>
            <a:ext cx="224100" cy="519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Problems, The Big </a:t>
            </a:r>
            <a:r>
              <a:rPr lang="ru"/>
              <a:t>Problems…</a:t>
            </a:r>
            <a:endParaRPr/>
          </a:p>
        </p:txBody>
      </p:sp>
      <p:sp>
        <p:nvSpPr>
          <p:cNvPr id="169" name="Google Shape;169;p22"/>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800">
                <a:solidFill>
                  <a:srgbClr val="FFFFFF"/>
                </a:solidFill>
              </a:rPr>
              <a:t>1</a:t>
            </a:r>
            <a:endParaRPr b="1" sz="800">
              <a:solidFill>
                <a:srgbClr val="FFFFFF"/>
              </a:solidFill>
            </a:endParaRPr>
          </a:p>
        </p:txBody>
      </p:sp>
      <p:sp>
        <p:nvSpPr>
          <p:cNvPr id="170" name="Google Shape;170;p22"/>
          <p:cNvSpPr txBox="1"/>
          <p:nvPr>
            <p:ph idx="1" type="body"/>
          </p:nvPr>
        </p:nvSpPr>
        <p:spPr>
          <a:xfrm>
            <a:off x="1847700" y="2073775"/>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ru" sz="1200"/>
              <a:t>Each calculation is saved to the hard disk. This delays the execution of the program</a:t>
            </a:r>
            <a:endParaRPr sz="1200"/>
          </a:p>
        </p:txBody>
      </p:sp>
      <p:sp>
        <p:nvSpPr>
          <p:cNvPr id="171" name="Google Shape;171;p22"/>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800">
                <a:solidFill>
                  <a:srgbClr val="FFFFFF"/>
                </a:solidFill>
              </a:rPr>
              <a:t>2</a:t>
            </a:r>
            <a:endParaRPr b="1" sz="800">
              <a:solidFill>
                <a:srgbClr val="FFFFFF"/>
              </a:solidFill>
            </a:endParaRPr>
          </a:p>
        </p:txBody>
      </p:sp>
      <p:sp>
        <p:nvSpPr>
          <p:cNvPr id="172" name="Google Shape;172;p22"/>
          <p:cNvSpPr txBox="1"/>
          <p:nvPr>
            <p:ph idx="1" type="body"/>
          </p:nvPr>
        </p:nvSpPr>
        <p:spPr>
          <a:xfrm>
            <a:off x="1847700" y="3384100"/>
            <a:ext cx="2832900" cy="3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t>You can only write code in Java</a:t>
            </a:r>
            <a:endParaRPr sz="1200"/>
          </a:p>
          <a:p>
            <a:pPr indent="0" lvl="0" marL="0" rtl="0" algn="l">
              <a:spcBef>
                <a:spcPts val="1200"/>
              </a:spcBef>
              <a:spcAft>
                <a:spcPts val="1200"/>
              </a:spcAft>
              <a:buNone/>
            </a:pPr>
            <a:r>
              <a:t/>
            </a:r>
            <a:endParaRPr sz="1100"/>
          </a:p>
        </p:txBody>
      </p:sp>
      <p:sp>
        <p:nvSpPr>
          <p:cNvPr id="173" name="Google Shape;173;p22"/>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800">
                <a:solidFill>
                  <a:srgbClr val="FFFFFF"/>
                </a:solidFill>
              </a:rPr>
              <a:t>3</a:t>
            </a:r>
            <a:endParaRPr b="1" sz="800">
              <a:solidFill>
                <a:srgbClr val="FFFFFF"/>
              </a:solidFill>
            </a:endParaRPr>
          </a:p>
        </p:txBody>
      </p:sp>
      <p:sp>
        <p:nvSpPr>
          <p:cNvPr id="174" name="Google Shape;174;p22"/>
          <p:cNvSpPr txBox="1"/>
          <p:nvPr>
            <p:ph idx="1" type="body"/>
          </p:nvPr>
        </p:nvSpPr>
        <p:spPr>
          <a:xfrm>
            <a:off x="5536112" y="2073775"/>
            <a:ext cx="28329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200"/>
              <a:t>Difficult code architecture. At the end of it comes out a very long code</a:t>
            </a:r>
            <a:endParaRPr sz="1200"/>
          </a:p>
          <a:p>
            <a:pPr indent="0" lvl="0" marL="0" rtl="0" algn="l">
              <a:spcBef>
                <a:spcPts val="1200"/>
              </a:spcBef>
              <a:spcAft>
                <a:spcPts val="1200"/>
              </a:spcAft>
              <a:buNone/>
            </a:pPr>
            <a:r>
              <a:t/>
            </a:r>
            <a:endParaRPr sz="1100"/>
          </a:p>
        </p:txBody>
      </p:sp>
      <p:sp>
        <p:nvSpPr>
          <p:cNvPr id="175" name="Google Shape;175;p22"/>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800">
                <a:solidFill>
                  <a:srgbClr val="FFFFFF"/>
                </a:solidFill>
              </a:rPr>
              <a:t>4</a:t>
            </a:r>
            <a:endParaRPr b="1" sz="800">
              <a:solidFill>
                <a:srgbClr val="FFFFFF"/>
              </a:solidFill>
            </a:endParaRPr>
          </a:p>
        </p:txBody>
      </p:sp>
      <p:sp>
        <p:nvSpPr>
          <p:cNvPr id="176" name="Google Shape;176;p22"/>
          <p:cNvSpPr txBox="1"/>
          <p:nvPr>
            <p:ph idx="1" type="body"/>
          </p:nvPr>
        </p:nvSpPr>
        <p:spPr>
          <a:xfrm>
            <a:off x="5536112" y="3307900"/>
            <a:ext cx="28329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100"/>
              <a:t>Your face when you wrote the code for Map Reduce:</a:t>
            </a:r>
            <a:endParaRPr sz="1100"/>
          </a:p>
          <a:p>
            <a:pPr indent="0" lvl="0" marL="0" rtl="0" algn="l">
              <a:spcBef>
                <a:spcPts val="1200"/>
              </a:spcBef>
              <a:spcAft>
                <a:spcPts val="1200"/>
              </a:spcAft>
              <a:buNone/>
            </a:pPr>
            <a:r>
              <a:t/>
            </a:r>
            <a:endParaRPr sz="1100"/>
          </a:p>
        </p:txBody>
      </p:sp>
      <p:pic>
        <p:nvPicPr>
          <p:cNvPr id="177" name="Google Shape;177;p22"/>
          <p:cNvPicPr preferRelativeResize="0"/>
          <p:nvPr/>
        </p:nvPicPr>
        <p:blipFill>
          <a:blip r:embed="rId3">
            <a:alphaModFix/>
          </a:blip>
          <a:stretch>
            <a:fillRect/>
          </a:stretch>
        </p:blipFill>
        <p:spPr>
          <a:xfrm>
            <a:off x="6210225" y="3624949"/>
            <a:ext cx="664562" cy="630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468750" y="700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 Each calculation is saved to the hard Disk</a:t>
            </a:r>
            <a:endParaRPr>
              <a:solidFill>
                <a:srgbClr val="000000"/>
              </a:solidFill>
              <a:highlight>
                <a:srgbClr val="FFFFFF"/>
              </a:highlight>
            </a:endParaRPr>
          </a:p>
          <a:p>
            <a:pPr indent="0" lvl="0" marL="0" rtl="0" algn="l">
              <a:spcBef>
                <a:spcPts val="0"/>
              </a:spcBef>
              <a:spcAft>
                <a:spcPts val="0"/>
              </a:spcAft>
              <a:buNone/>
            </a:pPr>
            <a:r>
              <a:t/>
            </a:r>
            <a:endParaRPr/>
          </a:p>
        </p:txBody>
      </p:sp>
      <p:sp>
        <p:nvSpPr>
          <p:cNvPr id="183" name="Google Shape;183;p23"/>
          <p:cNvSpPr txBox="1"/>
          <p:nvPr>
            <p:ph idx="1" type="body"/>
          </p:nvPr>
        </p:nvSpPr>
        <p:spPr>
          <a:xfrm>
            <a:off x="977950" y="1235951"/>
            <a:ext cx="71229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100"/>
              <a:t>Every operation it saves to HDFS. In HDFS, files are stored in folders as in a file system, so in order to save the information in HDFS it needs to convert it into the correct format</a:t>
            </a:r>
            <a:endParaRPr sz="1100"/>
          </a:p>
          <a:p>
            <a:pPr indent="0" lvl="0" marL="0" rtl="0" algn="l">
              <a:spcBef>
                <a:spcPts val="1200"/>
              </a:spcBef>
              <a:spcAft>
                <a:spcPts val="1200"/>
              </a:spcAft>
              <a:buNone/>
            </a:pPr>
            <a:r>
              <a:t/>
            </a:r>
            <a:endParaRPr sz="1200">
              <a:solidFill>
                <a:srgbClr val="333333"/>
              </a:solidFill>
              <a:highlight>
                <a:srgbClr val="FFFFFF"/>
              </a:highlight>
              <a:latin typeface="Roboto"/>
              <a:ea typeface="Roboto"/>
              <a:cs typeface="Roboto"/>
              <a:sym typeface="Roboto"/>
            </a:endParaRPr>
          </a:p>
        </p:txBody>
      </p:sp>
      <p:sp>
        <p:nvSpPr>
          <p:cNvPr id="184" name="Google Shape;184;p23"/>
          <p:cNvSpPr/>
          <p:nvPr/>
        </p:nvSpPr>
        <p:spPr>
          <a:xfrm>
            <a:off x="754875" y="1117500"/>
            <a:ext cx="888000" cy="16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677650" y="1406125"/>
            <a:ext cx="224100" cy="519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3"/>
          <p:cNvPicPr preferRelativeResize="0"/>
          <p:nvPr/>
        </p:nvPicPr>
        <p:blipFill>
          <a:blip r:embed="rId3">
            <a:alphaModFix/>
          </a:blip>
          <a:stretch>
            <a:fillRect/>
          </a:stretch>
        </p:blipFill>
        <p:spPr>
          <a:xfrm>
            <a:off x="1642863" y="2042900"/>
            <a:ext cx="5568675" cy="2955699"/>
          </a:xfrm>
          <a:prstGeom prst="rect">
            <a:avLst/>
          </a:prstGeom>
          <a:noFill/>
          <a:ln>
            <a:noFill/>
          </a:ln>
        </p:spPr>
      </p:pic>
      <p:sp>
        <p:nvSpPr>
          <p:cNvPr id="187" name="Google Shape;187;p23"/>
          <p:cNvSpPr txBox="1"/>
          <p:nvPr/>
        </p:nvSpPr>
        <p:spPr>
          <a:xfrm>
            <a:off x="1369175" y="2166075"/>
            <a:ext cx="41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4"/>
          <p:cNvPicPr preferRelativeResize="0"/>
          <p:nvPr/>
        </p:nvPicPr>
        <p:blipFill>
          <a:blip r:embed="rId3">
            <a:alphaModFix/>
          </a:blip>
          <a:stretch>
            <a:fillRect/>
          </a:stretch>
        </p:blipFill>
        <p:spPr>
          <a:xfrm>
            <a:off x="1738950" y="76200"/>
            <a:ext cx="5359575" cy="4991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468750" y="700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 Map Reduce example, word count</a:t>
            </a:r>
            <a:endParaRPr>
              <a:solidFill>
                <a:srgbClr val="000000"/>
              </a:solidFill>
              <a:highlight>
                <a:srgbClr val="FFFFFF"/>
              </a:highlight>
            </a:endParaRPr>
          </a:p>
          <a:p>
            <a:pPr indent="0" lvl="0" marL="0" rtl="0" algn="l">
              <a:spcBef>
                <a:spcPts val="0"/>
              </a:spcBef>
              <a:spcAft>
                <a:spcPts val="0"/>
              </a:spcAft>
              <a:buNone/>
            </a:pPr>
            <a:r>
              <a:t/>
            </a:r>
            <a:endParaRPr/>
          </a:p>
        </p:txBody>
      </p:sp>
      <p:sp>
        <p:nvSpPr>
          <p:cNvPr id="198" name="Google Shape;198;p25"/>
          <p:cNvSpPr txBox="1"/>
          <p:nvPr>
            <p:ph idx="1" type="body"/>
          </p:nvPr>
        </p:nvSpPr>
        <p:spPr>
          <a:xfrm>
            <a:off x="901750" y="1235951"/>
            <a:ext cx="7122900" cy="89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200">
                <a:solidFill>
                  <a:srgbClr val="333333"/>
                </a:solidFill>
                <a:highlight>
                  <a:srgbClr val="FFFFFF"/>
                </a:highlight>
                <a:latin typeface="Roboto"/>
                <a:ea typeface="Roboto"/>
                <a:cs typeface="Roboto"/>
                <a:sym typeface="Roboto"/>
              </a:rPr>
              <a:t>In MapReduce word count example, we find out the frequency of each word. Here, the role of Mapper is to map the keys to the existing values and the role of Reducer is to aggregate the keys of common values. So, everything is represented in the form of Key-value pair</a:t>
            </a:r>
            <a:endParaRPr sz="1100"/>
          </a:p>
        </p:txBody>
      </p:sp>
      <p:pic>
        <p:nvPicPr>
          <p:cNvPr id="199" name="Google Shape;199;p25"/>
          <p:cNvPicPr preferRelativeResize="0"/>
          <p:nvPr/>
        </p:nvPicPr>
        <p:blipFill>
          <a:blip r:embed="rId3">
            <a:alphaModFix/>
          </a:blip>
          <a:stretch>
            <a:fillRect/>
          </a:stretch>
        </p:blipFill>
        <p:spPr>
          <a:xfrm>
            <a:off x="920525" y="2005600"/>
            <a:ext cx="7085350" cy="3137899"/>
          </a:xfrm>
          <a:prstGeom prst="rect">
            <a:avLst/>
          </a:prstGeom>
          <a:noFill/>
          <a:ln>
            <a:noFill/>
          </a:ln>
        </p:spPr>
      </p:pic>
      <p:sp>
        <p:nvSpPr>
          <p:cNvPr id="200" name="Google Shape;200;p25"/>
          <p:cNvSpPr/>
          <p:nvPr/>
        </p:nvSpPr>
        <p:spPr>
          <a:xfrm>
            <a:off x="754875" y="1117500"/>
            <a:ext cx="888000" cy="16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a:off x="677650" y="1406125"/>
            <a:ext cx="224100" cy="519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title"/>
          </p:nvPr>
        </p:nvSpPr>
        <p:spPr>
          <a:xfrm>
            <a:off x="522225" y="588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You need a lot of time for programming</a:t>
            </a:r>
            <a:endParaRPr/>
          </a:p>
        </p:txBody>
      </p:sp>
      <p:pic>
        <p:nvPicPr>
          <p:cNvPr id="207" name="Google Shape;207;p26"/>
          <p:cNvPicPr preferRelativeResize="0"/>
          <p:nvPr/>
        </p:nvPicPr>
        <p:blipFill>
          <a:blip r:embed="rId3">
            <a:alphaModFix/>
          </a:blip>
          <a:stretch>
            <a:fillRect/>
          </a:stretch>
        </p:blipFill>
        <p:spPr>
          <a:xfrm>
            <a:off x="34000" y="1387950"/>
            <a:ext cx="3496150" cy="3555374"/>
          </a:xfrm>
          <a:prstGeom prst="rect">
            <a:avLst/>
          </a:prstGeom>
          <a:noFill/>
          <a:ln>
            <a:noFill/>
          </a:ln>
        </p:spPr>
      </p:pic>
      <p:pic>
        <p:nvPicPr>
          <p:cNvPr id="208" name="Google Shape;208;p26"/>
          <p:cNvPicPr preferRelativeResize="0"/>
          <p:nvPr/>
        </p:nvPicPr>
        <p:blipFill>
          <a:blip r:embed="rId4">
            <a:alphaModFix/>
          </a:blip>
          <a:stretch>
            <a:fillRect/>
          </a:stretch>
        </p:blipFill>
        <p:spPr>
          <a:xfrm>
            <a:off x="3530162" y="1461962"/>
            <a:ext cx="3216500" cy="3407350"/>
          </a:xfrm>
          <a:prstGeom prst="rect">
            <a:avLst/>
          </a:prstGeom>
          <a:noFill/>
          <a:ln>
            <a:noFill/>
          </a:ln>
        </p:spPr>
      </p:pic>
      <p:pic>
        <p:nvPicPr>
          <p:cNvPr id="209" name="Google Shape;209;p26"/>
          <p:cNvPicPr preferRelativeResize="0"/>
          <p:nvPr/>
        </p:nvPicPr>
        <p:blipFill>
          <a:blip r:embed="rId5">
            <a:alphaModFix/>
          </a:blip>
          <a:stretch>
            <a:fillRect/>
          </a:stretch>
        </p:blipFill>
        <p:spPr>
          <a:xfrm>
            <a:off x="6746650" y="1387942"/>
            <a:ext cx="2357875" cy="358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